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8" r:id="rId6"/>
    <p:sldMasterId id="2147483676" r:id="rId7"/>
  </p:sldMasterIdLst>
  <p:notesMasterIdLst>
    <p:notesMasterId r:id="rId65"/>
  </p:notesMasterIdLst>
  <p:handoutMasterIdLst>
    <p:handoutMasterId r:id="rId66"/>
  </p:handoutMasterIdLst>
  <p:sldIdLst>
    <p:sldId id="256" r:id="rId8"/>
    <p:sldId id="257" r:id="rId9"/>
    <p:sldId id="279" r:id="rId10"/>
    <p:sldId id="275" r:id="rId11"/>
    <p:sldId id="276" r:id="rId12"/>
    <p:sldId id="277" r:id="rId13"/>
    <p:sldId id="278" r:id="rId14"/>
    <p:sldId id="280" r:id="rId15"/>
    <p:sldId id="273" r:id="rId16"/>
    <p:sldId id="361" r:id="rId17"/>
    <p:sldId id="281" r:id="rId18"/>
    <p:sldId id="282" r:id="rId19"/>
    <p:sldId id="259" r:id="rId20"/>
    <p:sldId id="290" r:id="rId21"/>
    <p:sldId id="292" r:id="rId22"/>
    <p:sldId id="338" r:id="rId23"/>
    <p:sldId id="339" r:id="rId24"/>
    <p:sldId id="340" r:id="rId25"/>
    <p:sldId id="298" r:id="rId26"/>
    <p:sldId id="299" r:id="rId27"/>
    <p:sldId id="348" r:id="rId28"/>
    <p:sldId id="349" r:id="rId29"/>
    <p:sldId id="300" r:id="rId30"/>
    <p:sldId id="350" r:id="rId31"/>
    <p:sldId id="301" r:id="rId32"/>
    <p:sldId id="351" r:id="rId33"/>
    <p:sldId id="352" r:id="rId34"/>
    <p:sldId id="302" r:id="rId35"/>
    <p:sldId id="353" r:id="rId36"/>
    <p:sldId id="303" r:id="rId37"/>
    <p:sldId id="304" r:id="rId38"/>
    <p:sldId id="341" r:id="rId39"/>
    <p:sldId id="342" r:id="rId40"/>
    <p:sldId id="343" r:id="rId41"/>
    <p:sldId id="354" r:id="rId42"/>
    <p:sldId id="355" r:id="rId43"/>
    <p:sldId id="356" r:id="rId44"/>
    <p:sldId id="357" r:id="rId45"/>
    <p:sldId id="358" r:id="rId46"/>
    <p:sldId id="359" r:id="rId47"/>
    <p:sldId id="360" r:id="rId48"/>
    <p:sldId id="344" r:id="rId49"/>
    <p:sldId id="345" r:id="rId50"/>
    <p:sldId id="346" r:id="rId51"/>
    <p:sldId id="347" r:id="rId52"/>
    <p:sldId id="305" r:id="rId53"/>
    <p:sldId id="306" r:id="rId54"/>
    <p:sldId id="307" r:id="rId55"/>
    <p:sldId id="366" r:id="rId56"/>
    <p:sldId id="367" r:id="rId57"/>
    <p:sldId id="368" r:id="rId58"/>
    <p:sldId id="369" r:id="rId59"/>
    <p:sldId id="370" r:id="rId60"/>
    <p:sldId id="371" r:id="rId61"/>
    <p:sldId id="372" r:id="rId62"/>
    <p:sldId id="373" r:id="rId63"/>
    <p:sldId id="3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AA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19727-28F8-4119-B6AF-B0D527A1D7CE}" v="2" dt="2022-01-10T19:05:08.386"/>
    <p1510:client id="{860A7367-D6FC-431A-A790-99CE0D31AC14}" v="2" dt="2022-02-18T04:44:13.099"/>
    <p1510:client id="{99823B14-47A6-4B09-B611-A696FC3490CD}" v="1" dt="2022-01-10T16:15:24.670"/>
    <p1510:client id="{ADD082BC-B9CD-BE05-CDEA-C234BA9875D5}" v="1" dt="2022-02-19T06:52:35.645"/>
    <p1510:client id="{E0EDF218-F065-4C9A-8562-0D962DD6C013}" v="1" dt="2022-02-20T05:29:44.804"/>
    <p1510:client id="{E17EAE90-A618-41C7-8688-EEBF4291080F}" v="1" dt="2022-01-16T17:03:57.976"/>
    <p1510:client id="{E359C289-E8E5-4FEB-A976-B46C40CED769}" v="2" dt="2022-01-12T15:35:38.342"/>
    <p1510:client id="{E9C495D8-F533-45D8-8CE0-C73150C12290}" v="1" dt="2022-01-11T05:23:27.524"/>
    <p1510:client id="{F684979C-C1F0-4336-B3F4-87734D16D6A8}" v="1" dt="2022-01-24T06:17:37.097"/>
    <p1510:client id="{F88BFB97-8BFA-4750-89B4-E371F0286B41}" v="1" dt="2022-01-10T04:42:54.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an Chouhan" userId="S::ketan120901@iitkgp.ac.in::7a898d49-d40e-4aab-b179-c448098c73c2" providerId="AD" clId="Web-{E17EAE90-A618-41C7-8688-EEBF4291080F}"/>
    <pc:docChg chg="modSld">
      <pc:chgData name="Ketan Chouhan" userId="S::ketan120901@iitkgp.ac.in::7a898d49-d40e-4aab-b179-c448098c73c2" providerId="AD" clId="Web-{E17EAE90-A618-41C7-8688-EEBF4291080F}" dt="2022-01-16T17:03:57.976" v="0" actId="1076"/>
      <pc:docMkLst>
        <pc:docMk/>
      </pc:docMkLst>
      <pc:sldChg chg="modSp">
        <pc:chgData name="Ketan Chouhan" userId="S::ketan120901@iitkgp.ac.in::7a898d49-d40e-4aab-b179-c448098c73c2" providerId="AD" clId="Web-{E17EAE90-A618-41C7-8688-EEBF4291080F}" dt="2022-01-16T17:03:57.976" v="0" actId="1076"/>
        <pc:sldMkLst>
          <pc:docMk/>
          <pc:sldMk cId="1901271234" sldId="259"/>
        </pc:sldMkLst>
        <pc:spChg chg="mod">
          <ac:chgData name="Ketan Chouhan" userId="S::ketan120901@iitkgp.ac.in::7a898d49-d40e-4aab-b179-c448098c73c2" providerId="AD" clId="Web-{E17EAE90-A618-41C7-8688-EEBF4291080F}" dt="2022-01-16T17:03:57.976" v="0" actId="1076"/>
          <ac:spMkLst>
            <pc:docMk/>
            <pc:sldMk cId="1901271234" sldId="259"/>
            <ac:spMk id="3" creationId="{00000000-0000-0000-0000-000000000000}"/>
          </ac:spMkLst>
        </pc:spChg>
      </pc:sldChg>
    </pc:docChg>
  </pc:docChgLst>
  <pc:docChgLst>
    <pc:chgData name="Shailesh Mishra" userId="S::mshailesh0511@iitkgp.ac.in::e42dbba9-a252-43dd-a127-ed5f6b033357" providerId="AD" clId="Web-{F684979C-C1F0-4336-B3F4-87734D16D6A8}"/>
    <pc:docChg chg="modSld">
      <pc:chgData name="Shailesh Mishra" userId="S::mshailesh0511@iitkgp.ac.in::e42dbba9-a252-43dd-a127-ed5f6b033357" providerId="AD" clId="Web-{F684979C-C1F0-4336-B3F4-87734D16D6A8}" dt="2022-01-24T06:17:37.097" v="0"/>
      <pc:docMkLst>
        <pc:docMk/>
      </pc:docMkLst>
      <pc:sldChg chg="delSp">
        <pc:chgData name="Shailesh Mishra" userId="S::mshailesh0511@iitkgp.ac.in::e42dbba9-a252-43dd-a127-ed5f6b033357" providerId="AD" clId="Web-{F684979C-C1F0-4336-B3F4-87734D16D6A8}" dt="2022-01-24T06:17:37.097" v="0"/>
        <pc:sldMkLst>
          <pc:docMk/>
          <pc:sldMk cId="2733896572" sldId="256"/>
        </pc:sldMkLst>
        <pc:spChg chg="del">
          <ac:chgData name="Shailesh Mishra" userId="S::mshailesh0511@iitkgp.ac.in::e42dbba9-a252-43dd-a127-ed5f6b033357" providerId="AD" clId="Web-{F684979C-C1F0-4336-B3F4-87734D16D6A8}" dt="2022-01-24T06:17:37.097" v="0"/>
          <ac:spMkLst>
            <pc:docMk/>
            <pc:sldMk cId="2733896572" sldId="256"/>
            <ac:spMk id="4" creationId="{625A28D9-B050-4026-956C-FD34E497CCB8}"/>
          </ac:spMkLst>
        </pc:spChg>
      </pc:sldChg>
    </pc:docChg>
  </pc:docChgLst>
  <pc:docChgLst>
    <pc:chgData name="Chouhan Prakash" userId="S::chouhanprakash@iitkgp.ac.in::3e3afb1f-bc6a-41d1-bf7b-1f4257ed536b" providerId="AD" clId="Web-{E9C495D8-F533-45D8-8CE0-C73150C12290}"/>
    <pc:docChg chg="modSld">
      <pc:chgData name="Chouhan Prakash" userId="S::chouhanprakash@iitkgp.ac.in::3e3afb1f-bc6a-41d1-bf7b-1f4257ed536b" providerId="AD" clId="Web-{E9C495D8-F533-45D8-8CE0-C73150C12290}" dt="2022-01-11T05:23:27.524" v="0"/>
      <pc:docMkLst>
        <pc:docMk/>
      </pc:docMkLst>
      <pc:sldChg chg="addSp">
        <pc:chgData name="Chouhan Prakash" userId="S::chouhanprakash@iitkgp.ac.in::3e3afb1f-bc6a-41d1-bf7b-1f4257ed536b" providerId="AD" clId="Web-{E9C495D8-F533-45D8-8CE0-C73150C12290}" dt="2022-01-11T05:23:27.524" v="0"/>
        <pc:sldMkLst>
          <pc:docMk/>
          <pc:sldMk cId="2733896572" sldId="256"/>
        </pc:sldMkLst>
        <pc:spChg chg="add">
          <ac:chgData name="Chouhan Prakash" userId="S::chouhanprakash@iitkgp.ac.in::3e3afb1f-bc6a-41d1-bf7b-1f4257ed536b" providerId="AD" clId="Web-{E9C495D8-F533-45D8-8CE0-C73150C12290}" dt="2022-01-11T05:23:27.524" v="0"/>
          <ac:spMkLst>
            <pc:docMk/>
            <pc:sldMk cId="2733896572" sldId="256"/>
            <ac:spMk id="4" creationId="{625A28D9-B050-4026-956C-FD34E497CCB8}"/>
          </ac:spMkLst>
        </pc:spChg>
      </pc:sldChg>
    </pc:docChg>
  </pc:docChgLst>
  <pc:docChgLst>
    <pc:chgData name="Sana Sourish" userId="S::sourishsana@iitkgp.ac.in::8cbc7984-4da9-4bb8-9a55-37a4b1e7e4f6" providerId="AD" clId="Web-{E0EDF218-F065-4C9A-8562-0D962DD6C013}"/>
    <pc:docChg chg="modSld">
      <pc:chgData name="Sana Sourish" userId="S::sourishsana@iitkgp.ac.in::8cbc7984-4da9-4bb8-9a55-37a4b1e7e4f6" providerId="AD" clId="Web-{E0EDF218-F065-4C9A-8562-0D962DD6C013}" dt="2022-02-20T05:29:44.804" v="0" actId="1076"/>
      <pc:docMkLst>
        <pc:docMk/>
      </pc:docMkLst>
      <pc:sldChg chg="modSp">
        <pc:chgData name="Sana Sourish" userId="S::sourishsana@iitkgp.ac.in::8cbc7984-4da9-4bb8-9a55-37a4b1e7e4f6" providerId="AD" clId="Web-{E0EDF218-F065-4C9A-8562-0D962DD6C013}" dt="2022-02-20T05:29:44.804" v="0" actId="1076"/>
        <pc:sldMkLst>
          <pc:docMk/>
          <pc:sldMk cId="915783553" sldId="369"/>
        </pc:sldMkLst>
        <pc:spChg chg="mod">
          <ac:chgData name="Sana Sourish" userId="S::sourishsana@iitkgp.ac.in::8cbc7984-4da9-4bb8-9a55-37a4b1e7e4f6" providerId="AD" clId="Web-{E0EDF218-F065-4C9A-8562-0D962DD6C013}" dt="2022-02-20T05:29:44.804" v="0" actId="1076"/>
          <ac:spMkLst>
            <pc:docMk/>
            <pc:sldMk cId="915783553" sldId="369"/>
            <ac:spMk id="44" creationId="{39B04B4F-72BB-476C-8B95-554EF853AFEB}"/>
          </ac:spMkLst>
        </pc:spChg>
      </pc:sldChg>
    </pc:docChg>
  </pc:docChgLst>
  <pc:docChgLst>
    <pc:chgData name="Rajas Bhatt" userId="S::rajas.bhatt@iitkgp.ac.in::f9eebe39-60f3-4d95-9253-43b68b343fff" providerId="AD" clId="Web-{F88BFB97-8BFA-4750-89B4-E371F0286B41}"/>
    <pc:docChg chg="modSld">
      <pc:chgData name="Rajas Bhatt" userId="S::rajas.bhatt@iitkgp.ac.in::f9eebe39-60f3-4d95-9253-43b68b343fff" providerId="AD" clId="Web-{F88BFB97-8BFA-4750-89B4-E371F0286B41}" dt="2022-01-10T04:42:54.133" v="0" actId="1076"/>
      <pc:docMkLst>
        <pc:docMk/>
      </pc:docMkLst>
      <pc:sldChg chg="modSp">
        <pc:chgData name="Rajas Bhatt" userId="S::rajas.bhatt@iitkgp.ac.in::f9eebe39-60f3-4d95-9253-43b68b343fff" providerId="AD" clId="Web-{F88BFB97-8BFA-4750-89B4-E371F0286B41}" dt="2022-01-10T04:42:54.133" v="0" actId="1076"/>
        <pc:sldMkLst>
          <pc:docMk/>
          <pc:sldMk cId="3143257977" sldId="373"/>
        </pc:sldMkLst>
        <pc:picChg chg="mod">
          <ac:chgData name="Rajas Bhatt" userId="S::rajas.bhatt@iitkgp.ac.in::f9eebe39-60f3-4d95-9253-43b68b343fff" providerId="AD" clId="Web-{F88BFB97-8BFA-4750-89B4-E371F0286B41}" dt="2022-01-10T04:42:54.133" v="0" actId="1076"/>
          <ac:picMkLst>
            <pc:docMk/>
            <pc:sldMk cId="3143257977" sldId="373"/>
            <ac:picMk id="6" creationId="{00000000-0000-0000-0000-000000000000}"/>
          </ac:picMkLst>
        </pc:picChg>
      </pc:sldChg>
    </pc:docChg>
  </pc:docChgLst>
  <pc:docChgLst>
    <pc:chgData name="Jessica John Britto" userId="S::jessicajohnbritto@kgpian.iitkgp.ac.in::f7a26cdc-ca4f-4e6b-993c-192e5dc45a13" providerId="AD" clId="Web-{ADD082BC-B9CD-BE05-CDEA-C234BA9875D5}"/>
    <pc:docChg chg="modSld">
      <pc:chgData name="Jessica John Britto" userId="S::jessicajohnbritto@kgpian.iitkgp.ac.in::f7a26cdc-ca4f-4e6b-993c-192e5dc45a13" providerId="AD" clId="Web-{ADD082BC-B9CD-BE05-CDEA-C234BA9875D5}" dt="2022-02-19T06:52:35.645" v="0"/>
      <pc:docMkLst>
        <pc:docMk/>
      </pc:docMkLst>
      <pc:sldChg chg="addSp">
        <pc:chgData name="Jessica John Britto" userId="S::jessicajohnbritto@kgpian.iitkgp.ac.in::f7a26cdc-ca4f-4e6b-993c-192e5dc45a13" providerId="AD" clId="Web-{ADD082BC-B9CD-BE05-CDEA-C234BA9875D5}" dt="2022-02-19T06:52:35.645" v="0"/>
        <pc:sldMkLst>
          <pc:docMk/>
          <pc:sldMk cId="915783553" sldId="369"/>
        </pc:sldMkLst>
        <pc:spChg chg="add">
          <ac:chgData name="Jessica John Britto" userId="S::jessicajohnbritto@kgpian.iitkgp.ac.in::f7a26cdc-ca4f-4e6b-993c-192e5dc45a13" providerId="AD" clId="Web-{ADD082BC-B9CD-BE05-CDEA-C234BA9875D5}" dt="2022-02-19T06:52:35.645" v="0"/>
          <ac:spMkLst>
            <pc:docMk/>
            <pc:sldMk cId="915783553" sldId="369"/>
            <ac:spMk id="44" creationId="{39B04B4F-72BB-476C-8B95-554EF853AFEB}"/>
          </ac:spMkLst>
        </pc:spChg>
      </pc:sldChg>
    </pc:docChg>
  </pc:docChgLst>
  <pc:docChgLst>
    <pc:chgData name="Animesh" userId="S::animesh.sachan24794@kgpian.iitkgp.ac.in::acb1d008-bb94-4550-ab63-fc825d5095df" providerId="AD" clId="Web-{27319727-28F8-4119-B6AF-B0D527A1D7CE}"/>
    <pc:docChg chg="modSld">
      <pc:chgData name="Animesh" userId="S::animesh.sachan24794@kgpian.iitkgp.ac.in::acb1d008-bb94-4550-ab63-fc825d5095df" providerId="AD" clId="Web-{27319727-28F8-4119-B6AF-B0D527A1D7CE}" dt="2022-01-10T19:05:08.386" v="1" actId="20577"/>
      <pc:docMkLst>
        <pc:docMk/>
      </pc:docMkLst>
      <pc:sldChg chg="modSp">
        <pc:chgData name="Animesh" userId="S::animesh.sachan24794@kgpian.iitkgp.ac.in::acb1d008-bb94-4550-ab63-fc825d5095df" providerId="AD" clId="Web-{27319727-28F8-4119-B6AF-B0D527A1D7CE}" dt="2022-01-10T19:05:08.386" v="1" actId="20577"/>
        <pc:sldMkLst>
          <pc:docMk/>
          <pc:sldMk cId="1391318529" sldId="360"/>
        </pc:sldMkLst>
        <pc:spChg chg="mod">
          <ac:chgData name="Animesh" userId="S::animesh.sachan24794@kgpian.iitkgp.ac.in::acb1d008-bb94-4550-ab63-fc825d5095df" providerId="AD" clId="Web-{27319727-28F8-4119-B6AF-B0D527A1D7CE}" dt="2022-01-10T19:05:08.386" v="1" actId="20577"/>
          <ac:spMkLst>
            <pc:docMk/>
            <pc:sldMk cId="1391318529" sldId="360"/>
            <ac:spMk id="5" creationId="{00000000-0000-0000-0000-000000000000}"/>
          </ac:spMkLst>
        </pc:spChg>
      </pc:sldChg>
    </pc:docChg>
  </pc:docChgLst>
  <pc:docChgLst>
    <pc:chgData name="Yash Ganesh Chaudhari" userId="S::yashchau1303@iitkgp.ac.in::fc6e0e7a-1393-4e2f-b854-b043b2d1fd41" providerId="AD" clId="Web-{860A7367-D6FC-431A-A790-99CE0D31AC14}"/>
    <pc:docChg chg="modSld">
      <pc:chgData name="Yash Ganesh Chaudhari" userId="S::yashchau1303@iitkgp.ac.in::fc6e0e7a-1393-4e2f-b854-b043b2d1fd41" providerId="AD" clId="Web-{860A7367-D6FC-431A-A790-99CE0D31AC14}" dt="2022-02-18T04:44:13.099" v="1"/>
      <pc:docMkLst>
        <pc:docMk/>
      </pc:docMkLst>
      <pc:sldChg chg="addSp">
        <pc:chgData name="Yash Ganesh Chaudhari" userId="S::yashchau1303@iitkgp.ac.in::fc6e0e7a-1393-4e2f-b854-b043b2d1fd41" providerId="AD" clId="Web-{860A7367-D6FC-431A-A790-99CE0D31AC14}" dt="2022-02-18T04:44:13.099" v="1"/>
        <pc:sldMkLst>
          <pc:docMk/>
          <pc:sldMk cId="4119466482" sldId="347"/>
        </pc:sldMkLst>
        <pc:spChg chg="add">
          <ac:chgData name="Yash Ganesh Chaudhari" userId="S::yashchau1303@iitkgp.ac.in::fc6e0e7a-1393-4e2f-b854-b043b2d1fd41" providerId="AD" clId="Web-{860A7367-D6FC-431A-A790-99CE0D31AC14}" dt="2022-02-18T04:41:21.735" v="0"/>
          <ac:spMkLst>
            <pc:docMk/>
            <pc:sldMk cId="4119466482" sldId="347"/>
            <ac:spMk id="2" creationId="{7514BE5A-04FE-4D8D-83CA-D9BB2ED41278}"/>
          </ac:spMkLst>
        </pc:spChg>
        <pc:spChg chg="add">
          <ac:chgData name="Yash Ganesh Chaudhari" userId="S::yashchau1303@iitkgp.ac.in::fc6e0e7a-1393-4e2f-b854-b043b2d1fd41" providerId="AD" clId="Web-{860A7367-D6FC-431A-A790-99CE0D31AC14}" dt="2022-02-18T04:44:13.099" v="1"/>
          <ac:spMkLst>
            <pc:docMk/>
            <pc:sldMk cId="4119466482" sldId="347"/>
            <ac:spMk id="4" creationId="{608712E6-CDCB-41D4-A25D-540A893BFFBD}"/>
          </ac:spMkLst>
        </pc:spChg>
      </pc:sldChg>
    </pc:docChg>
  </pc:docChgLst>
  <pc:docChgLst>
    <pc:chgData name="Siddhant Samarth" userId="S::siddhantsamarth15@iitkgp.ac.in::3cc1beee-d929-4138-a272-322a8d48469b" providerId="AD" clId="Web-{E359C289-E8E5-4FEB-A976-B46C40CED769}"/>
    <pc:docChg chg="modSld">
      <pc:chgData name="Siddhant Samarth" userId="S::siddhantsamarth15@iitkgp.ac.in::3cc1beee-d929-4138-a272-322a8d48469b" providerId="AD" clId="Web-{E359C289-E8E5-4FEB-A976-B46C40CED769}" dt="2022-01-12T15:35:38.342" v="1" actId="14100"/>
      <pc:docMkLst>
        <pc:docMk/>
      </pc:docMkLst>
      <pc:sldChg chg="modSp">
        <pc:chgData name="Siddhant Samarth" userId="S::siddhantsamarth15@iitkgp.ac.in::3cc1beee-d929-4138-a272-322a8d48469b" providerId="AD" clId="Web-{E359C289-E8E5-4FEB-A976-B46C40CED769}" dt="2022-01-12T15:35:38.342" v="1" actId="14100"/>
        <pc:sldMkLst>
          <pc:docMk/>
          <pc:sldMk cId="2055545626" sldId="305"/>
        </pc:sldMkLst>
        <pc:picChg chg="mod">
          <ac:chgData name="Siddhant Samarth" userId="S::siddhantsamarth15@iitkgp.ac.in::3cc1beee-d929-4138-a272-322a8d48469b" providerId="AD" clId="Web-{E359C289-E8E5-4FEB-A976-B46C40CED769}" dt="2022-01-12T15:35:38.342" v="1" actId="14100"/>
          <ac:picMkLst>
            <pc:docMk/>
            <pc:sldMk cId="2055545626" sldId="305"/>
            <ac:picMk id="2" creationId="{00000000-0000-0000-0000-000000000000}"/>
          </ac:picMkLst>
        </pc:picChg>
      </pc:sldChg>
    </pc:docChg>
  </pc:docChgLst>
  <pc:docChgLst>
    <pc:chgData name="Yaswanth Yadav Korrayi" userId="S::yash.yk@iitkgp.ac.in::dde5ed9d-62d3-418c-a007-0a22fac349d6" providerId="AD" clId="Web-{99823B14-47A6-4B09-B611-A696FC3490CD}"/>
    <pc:docChg chg="modSld">
      <pc:chgData name="Yaswanth Yadav Korrayi" userId="S::yash.yk@iitkgp.ac.in::dde5ed9d-62d3-418c-a007-0a22fac349d6" providerId="AD" clId="Web-{99823B14-47A6-4B09-B611-A696FC3490CD}" dt="2022-01-10T16:15:24.670" v="0" actId="1076"/>
      <pc:docMkLst>
        <pc:docMk/>
      </pc:docMkLst>
      <pc:sldChg chg="modSp">
        <pc:chgData name="Yaswanth Yadav Korrayi" userId="S::yash.yk@iitkgp.ac.in::dde5ed9d-62d3-418c-a007-0a22fac349d6" providerId="AD" clId="Web-{99823B14-47A6-4B09-B611-A696FC3490CD}" dt="2022-01-10T16:15:24.670" v="0" actId="1076"/>
        <pc:sldMkLst>
          <pc:docMk/>
          <pc:sldMk cId="1524076752" sldId="275"/>
        </pc:sldMkLst>
        <pc:spChg chg="mod">
          <ac:chgData name="Yaswanth Yadav Korrayi" userId="S::yash.yk@iitkgp.ac.in::dde5ed9d-62d3-418c-a007-0a22fac349d6" providerId="AD" clId="Web-{99823B14-47A6-4B09-B611-A696FC3490CD}" dt="2022-01-10T16:15:24.670" v="0" actId="1076"/>
          <ac:spMkLst>
            <pc:docMk/>
            <pc:sldMk cId="1524076752" sldId="27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BEC899-9F02-491A-8D3A-9F1A2E35BED9}" type="datetimeFigureOut">
              <a:rPr lang="en-IN" smtClean="0"/>
              <a:t>19-02-2022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C7F388-92B4-4CCE-98AB-E3403A750BCE}" type="slidenum">
              <a:rPr lang="en-IN" smtClean="0"/>
              <a:t>‹#›</a:t>
            </a:fld>
            <a:endParaRPr lang="en-IN"/>
          </a:p>
        </p:txBody>
      </p:sp>
    </p:spTree>
    <p:extLst>
      <p:ext uri="{BB962C8B-B14F-4D97-AF65-F5344CB8AC3E}">
        <p14:creationId xmlns:p14="http://schemas.microsoft.com/office/powerpoint/2010/main" val="2860447380"/>
      </p:ext>
    </p:extLst>
  </p:cSld>
  <p:clrMap bg1="dk1" tx1="lt1" bg2="dk2" tx2="lt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A62B8-ED7E-4D6E-9A93-014178291C11}" type="datetimeFigureOut">
              <a:rPr lang="en-IN" smtClean="0"/>
              <a:t>19-02-2022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C15D4-91CA-4DB9-8C01-BAE492E5AD48}" type="slidenum">
              <a:rPr lang="en-IN" smtClean="0"/>
              <a:t>‹#›</a:t>
            </a:fld>
            <a:endParaRPr lang="en-IN"/>
          </a:p>
        </p:txBody>
      </p:sp>
    </p:spTree>
    <p:extLst>
      <p:ext uri="{BB962C8B-B14F-4D97-AF65-F5344CB8AC3E}">
        <p14:creationId xmlns:p14="http://schemas.microsoft.com/office/powerpoint/2010/main" val="191279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28745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48</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59892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marL="0" marR="0" lvl="0" indent="0" algn="r" defTabSz="963613" rtl="0" eaLnBrk="1" fontAlgn="auto" latinLnBrk="0" hangingPunct="1">
              <a:lnSpc>
                <a:spcPct val="100000"/>
              </a:lnSpc>
              <a:spcBef>
                <a:spcPts val="0"/>
              </a:spcBef>
              <a:spcAft>
                <a:spcPts val="0"/>
              </a:spcAft>
              <a:buClrTx/>
              <a:buSzTx/>
              <a:buFontTx/>
              <a:buNone/>
              <a:tabLst/>
              <a:defRPr/>
            </a:pPr>
            <a:fld id="{E0E3AECE-B484-4CCE-BBA3-71147881B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6361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3"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4"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24958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marL="0" marR="0" lvl="0" indent="0" algn="r" defTabSz="963613" rtl="0" eaLnBrk="1" fontAlgn="auto" latinLnBrk="0" hangingPunct="1">
              <a:lnSpc>
                <a:spcPct val="100000"/>
              </a:lnSpc>
              <a:spcBef>
                <a:spcPts val="0"/>
              </a:spcBef>
              <a:spcAft>
                <a:spcPts val="0"/>
              </a:spcAft>
              <a:buClrTx/>
              <a:buSzTx/>
              <a:buFontTx/>
              <a:buNone/>
              <a:tabLst/>
              <a:defRPr/>
            </a:pPr>
            <a:fld id="{4EE3B3EE-3CD6-4E0D-BD42-34D565D868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63613"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47"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48"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365986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157711649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778880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956180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208482737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69329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98011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769793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6869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364433300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12405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19193363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lstStyle>
            <a:lvl1pPr>
              <a:defRPr>
                <a:solidFill>
                  <a:schemeClr val="accent4">
                    <a:lumMod val="75000"/>
                  </a:schemeClr>
                </a:solidFill>
              </a:defRPr>
            </a:lvl1pPr>
          </a:lstStyle>
          <a:p>
            <a:r>
              <a:rPr lang="en-US"/>
              <a:t>Click to edit Master title style</a:t>
            </a:r>
            <a:endParaRPr lang="en-IN"/>
          </a:p>
        </p:txBody>
      </p:sp>
      <p:sp>
        <p:nvSpPr>
          <p:cNvPr id="3" name="Content Placeholder 2"/>
          <p:cNvSpPr>
            <a:spLocks noGrp="1"/>
          </p:cNvSpPr>
          <p:nvPr>
            <p:ph idx="1"/>
          </p:nvPr>
        </p:nvSpPr>
        <p:spPr>
          <a:xfrm>
            <a:off x="838200" y="1471749"/>
            <a:ext cx="10515600" cy="4705214"/>
          </a:xfrm>
        </p:spPr>
        <p:txBody>
          <a:bodyPr/>
          <a:lstStyle>
            <a:lvl1pPr>
              <a:defRPr b="1">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19-02-2022</a:t>
            </a:fld>
            <a:endParaRPr lang="en-IN"/>
          </a:p>
        </p:txBody>
      </p:sp>
      <p:sp>
        <p:nvSpPr>
          <p:cNvPr id="5" name="Footer Placeholder 4"/>
          <p:cNvSpPr>
            <a:spLocks noGrp="1"/>
          </p:cNvSpPr>
          <p:nvPr>
            <p:ph type="ftr" sz="quarter" idx="11"/>
          </p:nvPr>
        </p:nvSpPr>
        <p:spPr/>
        <p:txBody>
          <a:bodyPr/>
          <a:lstStyle>
            <a:lvl1pPr>
              <a:defRPr b="1">
                <a:solidFill>
                  <a:schemeClr val="bg2">
                    <a:lumMod val="10000"/>
                  </a:schemeClr>
                </a:solidFill>
              </a:defRPr>
            </a:lvl1pPr>
          </a:lstStyle>
          <a:p>
            <a:r>
              <a:rPr lang="en-IN"/>
              <a:t>Jiaul Paik, IIT </a:t>
            </a:r>
            <a:r>
              <a:rPr lang="en-IN" err="1"/>
              <a:t>Kharagpur</a:t>
            </a:r>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57176842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75266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3732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331285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813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73414765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38024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3843517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0801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45717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479539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8581B5-CE63-4C0B-AF1D-F1A23F619540}" type="datetimeFigureOut">
              <a:rPr lang="en-IN" smtClean="0"/>
              <a:t>19-02-2022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030869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88611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15432668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373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8581B5-CE63-4C0B-AF1D-F1A23F619540}"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95237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D8581B5-CE63-4C0B-AF1D-F1A23F619540}" type="datetimeFigureOut">
              <a:rPr lang="en-IN" smtClean="0"/>
              <a:t>19-02-2022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53397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8581B5-CE63-4C0B-AF1D-F1A23F619540}" type="datetimeFigureOut">
              <a:rPr lang="en-IN" smtClean="0"/>
              <a:t>19-02-2022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65923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81B5-CE63-4C0B-AF1D-F1A23F619540}" type="datetimeFigureOut">
              <a:rPr lang="en-IN" smtClean="0"/>
              <a:t>19-02-2022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71052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8581B5-CE63-4C0B-AF1D-F1A23F619540}"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402082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8581B5-CE63-4C0B-AF1D-F1A23F619540}" type="datetimeFigureOut">
              <a:rPr lang="en-IN" smtClean="0"/>
              <a:t>19-02-2022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151217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81B5-CE63-4C0B-AF1D-F1A23F619540}" type="datetimeFigureOut">
              <a:rPr lang="en-IN" smtClean="0"/>
              <a:t>19-02-2022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DD252-A74E-4E8E-A6B4-FCD6DE8F900F}" type="slidenum">
              <a:rPr lang="en-IN" smtClean="0"/>
              <a:t>‹#›</a:t>
            </a:fld>
            <a:endParaRPr lang="en-IN"/>
          </a:p>
        </p:txBody>
      </p:sp>
    </p:spTree>
    <p:extLst>
      <p:ext uri="{BB962C8B-B14F-4D97-AF65-F5344CB8AC3E}">
        <p14:creationId xmlns:p14="http://schemas.microsoft.com/office/powerpoint/2010/main" val="2858163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177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19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572507"/>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jiaul@cet.iitkgp.ac.i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915" y="1122363"/>
            <a:ext cx="9972085" cy="1408401"/>
          </a:xfrm>
        </p:spPr>
        <p:txBody>
          <a:bodyPr>
            <a:normAutofit/>
          </a:bodyPr>
          <a:lstStyle/>
          <a:p>
            <a:r>
              <a:rPr lang="en-US" sz="4800">
                <a:solidFill>
                  <a:schemeClr val="accent4"/>
                </a:solidFill>
                <a:latin typeface="Century Schoolbook" panose="02040604050505020304" pitchFamily="18" charset="0"/>
              </a:rPr>
              <a:t>Big Data Processing</a:t>
            </a:r>
            <a:endParaRPr lang="en-IN" sz="4800">
              <a:solidFill>
                <a:schemeClr val="accent4"/>
              </a:solidFill>
              <a:latin typeface="Century Schoolbook" panose="02040604050505020304" pitchFamily="18" charset="0"/>
            </a:endParaRPr>
          </a:p>
        </p:txBody>
      </p:sp>
      <p:sp>
        <p:nvSpPr>
          <p:cNvPr id="3" name="Subtitle 2"/>
          <p:cNvSpPr>
            <a:spLocks noGrp="1"/>
          </p:cNvSpPr>
          <p:nvPr>
            <p:ph type="subTitle" idx="1"/>
          </p:nvPr>
        </p:nvSpPr>
        <p:spPr>
          <a:xfrm>
            <a:off x="1311564" y="3500438"/>
            <a:ext cx="9144000" cy="1655762"/>
          </a:xfrm>
        </p:spPr>
        <p:txBody>
          <a:bodyPr>
            <a:normAutofit fontScale="92500" lnSpcReduction="10000"/>
          </a:bodyPr>
          <a:lstStyle/>
          <a:p>
            <a:r>
              <a:rPr lang="en-IN" sz="4400">
                <a:latin typeface="Century Schoolbook" panose="02040604050505020304" pitchFamily="18" charset="0"/>
              </a:rPr>
              <a:t>Jiaul Paik</a:t>
            </a:r>
          </a:p>
          <a:p>
            <a:r>
              <a:rPr lang="en-IN" sz="3000">
                <a:latin typeface="Century Schoolbook" panose="02040604050505020304" pitchFamily="18" charset="0"/>
              </a:rPr>
              <a:t>IIT </a:t>
            </a:r>
            <a:r>
              <a:rPr lang="en-IN" sz="3000" err="1">
                <a:latin typeface="Century Schoolbook" panose="02040604050505020304" pitchFamily="18" charset="0"/>
              </a:rPr>
              <a:t>Kharagpur</a:t>
            </a:r>
            <a:endParaRPr lang="en-IN" sz="3000">
              <a:latin typeface="Century Schoolbook" panose="02040604050505020304" pitchFamily="18" charset="0"/>
            </a:endParaRPr>
          </a:p>
          <a:p>
            <a:r>
              <a:rPr lang="en-IN" sz="3200">
                <a:latin typeface="Century Schoolbook" panose="02040604050505020304" pitchFamily="18" charset="0"/>
              </a:rPr>
              <a:t>Lecture 1</a:t>
            </a:r>
          </a:p>
        </p:txBody>
      </p:sp>
    </p:spTree>
    <p:extLst>
      <p:ext uri="{BB962C8B-B14F-4D97-AF65-F5344CB8AC3E}">
        <p14:creationId xmlns:p14="http://schemas.microsoft.com/office/powerpoint/2010/main" val="273389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Groups for Assignments</a:t>
            </a:r>
            <a:endParaRPr lang="en-IN"/>
          </a:p>
        </p:txBody>
      </p:sp>
      <p:sp>
        <p:nvSpPr>
          <p:cNvPr id="3" name="Content Placeholder 2"/>
          <p:cNvSpPr>
            <a:spLocks noGrp="1"/>
          </p:cNvSpPr>
          <p:nvPr>
            <p:ph idx="1"/>
          </p:nvPr>
        </p:nvSpPr>
        <p:spPr>
          <a:xfrm>
            <a:off x="744894" y="1490411"/>
            <a:ext cx="10515600" cy="4705214"/>
          </a:xfrm>
        </p:spPr>
        <p:txBody>
          <a:bodyPr/>
          <a:lstStyle/>
          <a:p>
            <a:r>
              <a:rPr lang="en-US"/>
              <a:t>This is a very large class </a:t>
            </a:r>
          </a:p>
          <a:p>
            <a:endParaRPr lang="en-US"/>
          </a:p>
          <a:p>
            <a:endParaRPr lang="en-US"/>
          </a:p>
          <a:p>
            <a:r>
              <a:rPr lang="en-US"/>
              <a:t>Form groups of 5-6 people for assignments</a:t>
            </a:r>
          </a:p>
          <a:p>
            <a:endParaRPr lang="en-US"/>
          </a:p>
          <a:p>
            <a:endParaRPr lang="en-US"/>
          </a:p>
          <a:p>
            <a:r>
              <a:rPr lang="en-US"/>
              <a:t>Additional instructions will be given for each assignment</a:t>
            </a:r>
            <a:endParaRPr lang="en-IN"/>
          </a:p>
        </p:txBody>
      </p:sp>
    </p:spTree>
    <p:extLst>
      <p:ext uri="{BB962C8B-B14F-4D97-AF65-F5344CB8AC3E}">
        <p14:creationId xmlns:p14="http://schemas.microsoft.com/office/powerpoint/2010/main" val="368929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134215"/>
            <a:ext cx="10515600" cy="732155"/>
          </a:xfrm>
        </p:spPr>
        <p:txBody>
          <a:bodyPr>
            <a:normAutofit/>
          </a:bodyPr>
          <a:lstStyle/>
          <a:p>
            <a:r>
              <a:rPr lang="en-IN" sz="4000"/>
              <a:t>What can you expect from this course?</a:t>
            </a:r>
          </a:p>
        </p:txBody>
      </p:sp>
      <p:sp>
        <p:nvSpPr>
          <p:cNvPr id="3" name="Content Placeholder 2"/>
          <p:cNvSpPr>
            <a:spLocks noGrp="1"/>
          </p:cNvSpPr>
          <p:nvPr>
            <p:ph idx="1"/>
          </p:nvPr>
        </p:nvSpPr>
        <p:spPr>
          <a:xfrm>
            <a:off x="718128" y="921786"/>
            <a:ext cx="10515600" cy="5707614"/>
          </a:xfrm>
        </p:spPr>
        <p:txBody>
          <a:bodyPr>
            <a:noAutofit/>
          </a:bodyPr>
          <a:lstStyle/>
          <a:p>
            <a:pPr marL="514350" indent="-514350">
              <a:buFont typeface="+mj-lt"/>
              <a:buAutoNum type="arabicPeriod"/>
            </a:pPr>
            <a:r>
              <a:rPr lang="en-IN" sz="1800"/>
              <a:t>Limitations of classical data processing systems</a:t>
            </a:r>
          </a:p>
          <a:p>
            <a:pPr marL="514350" indent="-514350">
              <a:buFont typeface="+mj-lt"/>
              <a:buAutoNum type="arabicPeriod"/>
            </a:pPr>
            <a:endParaRPr lang="en-IN" sz="1800"/>
          </a:p>
          <a:p>
            <a:pPr marL="514350" indent="-514350">
              <a:buFont typeface="+mj-lt"/>
              <a:buAutoNum type="arabicPeriod"/>
            </a:pPr>
            <a:r>
              <a:rPr lang="en-IN" sz="1800"/>
              <a:t>Basics of cluster computing for big data</a:t>
            </a:r>
          </a:p>
          <a:p>
            <a:pPr marL="514350" indent="-514350">
              <a:buFont typeface="+mj-lt"/>
              <a:buAutoNum type="arabicPeriod"/>
            </a:pPr>
            <a:endParaRPr lang="en-IN" sz="1800"/>
          </a:p>
          <a:p>
            <a:pPr marL="514350" indent="-514350">
              <a:buFont typeface="+mj-lt"/>
              <a:buAutoNum type="arabicPeriod"/>
            </a:pPr>
            <a:r>
              <a:rPr lang="en-IN" sz="1800"/>
              <a:t>Distributed storage for big data</a:t>
            </a:r>
          </a:p>
          <a:p>
            <a:pPr marL="514350" indent="-514350">
              <a:buFont typeface="+mj-lt"/>
              <a:buAutoNum type="arabicPeriod"/>
            </a:pPr>
            <a:endParaRPr lang="en-IN" sz="1800"/>
          </a:p>
          <a:p>
            <a:pPr marL="514350" indent="-514350">
              <a:buFont typeface="+mj-lt"/>
              <a:buAutoNum type="arabicPeriod"/>
            </a:pPr>
            <a:r>
              <a:rPr lang="en-IN" sz="1800"/>
              <a:t>Functional programming with Python and Scala</a:t>
            </a:r>
          </a:p>
          <a:p>
            <a:pPr marL="514350" indent="-514350">
              <a:buFont typeface="+mj-lt"/>
              <a:buAutoNum type="arabicPeriod"/>
            </a:pPr>
            <a:endParaRPr lang="en-IN" sz="1800"/>
          </a:p>
          <a:p>
            <a:pPr marL="514350" indent="-514350">
              <a:buFont typeface="+mj-lt"/>
              <a:buAutoNum type="arabicPeriod"/>
            </a:pPr>
            <a:r>
              <a:rPr lang="en-IN" sz="1800"/>
              <a:t>Hadoop internals and applications</a:t>
            </a:r>
          </a:p>
          <a:p>
            <a:pPr marL="514350" indent="-514350">
              <a:buFont typeface="+mj-lt"/>
              <a:buAutoNum type="arabicPeriod"/>
            </a:pPr>
            <a:endParaRPr lang="en-IN" sz="1800"/>
          </a:p>
          <a:p>
            <a:pPr marL="514350" indent="-514350">
              <a:buFont typeface="+mj-lt"/>
              <a:buAutoNum type="arabicPeriod"/>
            </a:pPr>
            <a:r>
              <a:rPr lang="en-IN" sz="1800"/>
              <a:t>Programming with Hadoop map-reduce</a:t>
            </a:r>
          </a:p>
          <a:p>
            <a:pPr marL="514350" indent="-514350">
              <a:buFont typeface="+mj-lt"/>
              <a:buAutoNum type="arabicPeriod"/>
            </a:pPr>
            <a:endParaRPr lang="en-IN" sz="1800"/>
          </a:p>
          <a:p>
            <a:pPr marL="514350" indent="-514350">
              <a:buFont typeface="+mj-lt"/>
              <a:buAutoNum type="arabicPeriod"/>
            </a:pPr>
            <a:r>
              <a:rPr lang="en-IN" sz="1800"/>
              <a:t>Spark internals and programming </a:t>
            </a:r>
          </a:p>
          <a:p>
            <a:pPr marL="514350" indent="-514350">
              <a:buFont typeface="+mj-lt"/>
              <a:buAutoNum type="arabicPeriod"/>
            </a:pPr>
            <a:endParaRPr lang="en-IN" sz="1800"/>
          </a:p>
          <a:p>
            <a:pPr marL="514350" indent="-514350">
              <a:buFont typeface="+mj-lt"/>
              <a:buAutoNum type="arabicPeriod"/>
            </a:pPr>
            <a:r>
              <a:rPr lang="en-IN" sz="1800"/>
              <a:t>Large scale Machine learning with Spark</a:t>
            </a:r>
          </a:p>
          <a:p>
            <a:pPr marL="514350" indent="-514350">
              <a:buFont typeface="+mj-lt"/>
              <a:buAutoNum type="arabicPeriod"/>
            </a:pPr>
            <a:endParaRPr lang="en-IN" sz="1800"/>
          </a:p>
          <a:p>
            <a:pPr marL="514350" indent="-514350">
              <a:buFont typeface="+mj-lt"/>
              <a:buAutoNum type="arabicPeriod"/>
            </a:pPr>
            <a:endParaRPr lang="en-IN" sz="1800"/>
          </a:p>
        </p:txBody>
      </p:sp>
    </p:spTree>
    <p:extLst>
      <p:ext uri="{BB962C8B-B14F-4D97-AF65-F5344CB8AC3E}">
        <p14:creationId xmlns:p14="http://schemas.microsoft.com/office/powerpoint/2010/main" val="15497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Important Notes</a:t>
            </a:r>
          </a:p>
        </p:txBody>
      </p:sp>
      <p:sp>
        <p:nvSpPr>
          <p:cNvPr id="3" name="Content Placeholder 2"/>
          <p:cNvSpPr>
            <a:spLocks noGrp="1"/>
          </p:cNvSpPr>
          <p:nvPr>
            <p:ph idx="1"/>
          </p:nvPr>
        </p:nvSpPr>
        <p:spPr>
          <a:xfrm>
            <a:off x="838200" y="1471748"/>
            <a:ext cx="10515600" cy="5022357"/>
          </a:xfrm>
        </p:spPr>
        <p:txBody>
          <a:bodyPr>
            <a:normAutofit fontScale="92500" lnSpcReduction="10000"/>
          </a:bodyPr>
          <a:lstStyle/>
          <a:p>
            <a:r>
              <a:rPr lang="en-IN">
                <a:solidFill>
                  <a:srgbClr val="002060"/>
                </a:solidFill>
              </a:rPr>
              <a:t>This is a general purpose practical course</a:t>
            </a:r>
          </a:p>
          <a:p>
            <a:pPr lvl="1"/>
            <a:r>
              <a:rPr lang="en-IN">
                <a:solidFill>
                  <a:srgbClr val="002060"/>
                </a:solidFill>
              </a:rPr>
              <a:t>If you want to do something with ‘big data’</a:t>
            </a:r>
          </a:p>
          <a:p>
            <a:endParaRPr lang="en-IN"/>
          </a:p>
          <a:p>
            <a:r>
              <a:rPr lang="en-IN"/>
              <a:t>The techniques you learn can be applied to any form of data which is ‘big’</a:t>
            </a:r>
          </a:p>
          <a:p>
            <a:endParaRPr lang="en-IN"/>
          </a:p>
          <a:p>
            <a:r>
              <a:rPr lang="en-IN"/>
              <a:t>It requires new kind of programming </a:t>
            </a:r>
          </a:p>
          <a:p>
            <a:pPr lvl="1"/>
            <a:r>
              <a:rPr lang="en-IN" b="1">
                <a:solidFill>
                  <a:srgbClr val="00B050"/>
                </a:solidFill>
              </a:rPr>
              <a:t>NOT difficult, but new programming style</a:t>
            </a:r>
          </a:p>
          <a:p>
            <a:endParaRPr lang="en-IN"/>
          </a:p>
          <a:p>
            <a:r>
              <a:rPr lang="en-IN">
                <a:solidFill>
                  <a:srgbClr val="FF0000"/>
                </a:solidFill>
              </a:rPr>
              <a:t>Thus …….</a:t>
            </a:r>
          </a:p>
          <a:p>
            <a:pPr lvl="1"/>
            <a:r>
              <a:rPr lang="en-IN" sz="3000" b="1">
                <a:solidFill>
                  <a:srgbClr val="FF0000"/>
                </a:solidFill>
              </a:rPr>
              <a:t>hands-on programming experience with modern big data systems is absolutely essential</a:t>
            </a:r>
          </a:p>
          <a:p>
            <a:endParaRPr lang="en-IN"/>
          </a:p>
          <a:p>
            <a:endParaRPr lang="en-IN"/>
          </a:p>
        </p:txBody>
      </p:sp>
    </p:spTree>
    <p:extLst>
      <p:ext uri="{BB962C8B-B14F-4D97-AF65-F5344CB8AC3E}">
        <p14:creationId xmlns:p14="http://schemas.microsoft.com/office/powerpoint/2010/main" val="56234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Books</a:t>
            </a:r>
          </a:p>
        </p:txBody>
      </p:sp>
      <p:sp>
        <p:nvSpPr>
          <p:cNvPr id="3" name="Content Placeholder 2"/>
          <p:cNvSpPr>
            <a:spLocks noGrp="1"/>
          </p:cNvSpPr>
          <p:nvPr>
            <p:ph idx="1"/>
          </p:nvPr>
        </p:nvSpPr>
        <p:spPr>
          <a:xfrm>
            <a:off x="895709" y="1471749"/>
            <a:ext cx="10515600" cy="4705214"/>
          </a:xfrm>
        </p:spPr>
        <p:txBody>
          <a:bodyPr>
            <a:normAutofit fontScale="92500" lnSpcReduction="10000"/>
          </a:bodyPr>
          <a:lstStyle/>
          <a:p>
            <a:pPr algn="just"/>
            <a:r>
              <a:rPr lang="en-IN" sz="2400" b="0"/>
              <a:t>Mining of Massive Datasets : </a:t>
            </a:r>
            <a:r>
              <a:rPr lang="en-IN" sz="2400" b="0" err="1"/>
              <a:t>Rajaraman</a:t>
            </a:r>
            <a:r>
              <a:rPr lang="en-IN" sz="2400" b="0"/>
              <a:t> and Ullman</a:t>
            </a:r>
          </a:p>
          <a:p>
            <a:pPr algn="just"/>
            <a:endParaRPr lang="en-IN" sz="2400" b="0"/>
          </a:p>
          <a:p>
            <a:pPr algn="just"/>
            <a:r>
              <a:rPr lang="en-IN" sz="2400" b="0"/>
              <a:t>Data-Intensive Text Processing with </a:t>
            </a:r>
            <a:r>
              <a:rPr lang="en-IN" sz="2400" b="0" err="1"/>
              <a:t>MapReduce</a:t>
            </a:r>
            <a:r>
              <a:rPr lang="en-IN" sz="2400" b="0"/>
              <a:t>: Lin and Dyer</a:t>
            </a:r>
          </a:p>
          <a:p>
            <a:pPr algn="just"/>
            <a:endParaRPr lang="en-IN" sz="2400" b="0"/>
          </a:p>
          <a:p>
            <a:pPr algn="just"/>
            <a:r>
              <a:rPr lang="en-IN" sz="2400" b="0"/>
              <a:t>Learning Spark: </a:t>
            </a:r>
            <a:r>
              <a:rPr lang="en-IN" sz="2400" b="0" err="1"/>
              <a:t>Konwinski</a:t>
            </a:r>
            <a:r>
              <a:rPr lang="en-IN" sz="2400" b="0"/>
              <a:t> et al. </a:t>
            </a:r>
          </a:p>
          <a:p>
            <a:pPr algn="just"/>
            <a:endParaRPr lang="en-IN" sz="2400" b="0"/>
          </a:p>
          <a:p>
            <a:pPr algn="just"/>
            <a:r>
              <a:rPr lang="en-IN" sz="2400" b="0"/>
              <a:t>Spark - The Definitive Guide: Chambers and </a:t>
            </a:r>
            <a:r>
              <a:rPr lang="en-IN" sz="2400" b="0" err="1"/>
              <a:t>Zaharia</a:t>
            </a:r>
            <a:endParaRPr lang="en-IN" sz="2400" b="0"/>
          </a:p>
          <a:p>
            <a:pPr algn="just"/>
            <a:endParaRPr lang="en-IN" sz="2400" b="0"/>
          </a:p>
          <a:p>
            <a:pPr algn="just"/>
            <a:r>
              <a:rPr lang="en-IN" sz="2400" b="0" err="1"/>
              <a:t>MapReduce</a:t>
            </a:r>
            <a:r>
              <a:rPr lang="en-IN" sz="2400" b="0"/>
              <a:t> Design Patterns: Building Effective Algorithms and Analytics for Hadoop and Other Systems: Book by Adam Shook and Donald Miner </a:t>
            </a:r>
          </a:p>
          <a:p>
            <a:pPr algn="just"/>
            <a:endParaRPr lang="en-IN" sz="2400" b="0"/>
          </a:p>
          <a:p>
            <a:pPr algn="just"/>
            <a:r>
              <a:rPr lang="en-IN" sz="2400" b="0"/>
              <a:t>Hadoop: The Definitive Guide: Book by Tom White </a:t>
            </a:r>
            <a:endParaRPr lang="en-US" sz="2400" b="0"/>
          </a:p>
        </p:txBody>
      </p:sp>
    </p:spTree>
    <p:extLst>
      <p:ext uri="{BB962C8B-B14F-4D97-AF65-F5344CB8AC3E}">
        <p14:creationId xmlns:p14="http://schemas.microsoft.com/office/powerpoint/2010/main" val="190127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a:t>Introduction to Big Data</a:t>
            </a:r>
          </a:p>
        </p:txBody>
      </p:sp>
      <p:sp>
        <p:nvSpPr>
          <p:cNvPr id="2" name="TextBox 1"/>
          <p:cNvSpPr txBox="1"/>
          <p:nvPr/>
        </p:nvSpPr>
        <p:spPr>
          <a:xfrm>
            <a:off x="1302327" y="5911273"/>
            <a:ext cx="9993441" cy="369332"/>
          </a:xfrm>
          <a:prstGeom prst="rect">
            <a:avLst/>
          </a:prstGeom>
          <a:noFill/>
        </p:spPr>
        <p:txBody>
          <a:bodyPr wrap="none" rtlCol="0">
            <a:spAutoFit/>
          </a:bodyPr>
          <a:lstStyle/>
          <a:p>
            <a:r>
              <a:rPr lang="en-US" b="1"/>
              <a:t>Acknowledgements:</a:t>
            </a:r>
            <a:r>
              <a:rPr lang="en-US"/>
              <a:t> Some of the slides are taken from Jimmy Lin, University of Waterloo</a:t>
            </a:r>
            <a:endParaRPr lang="en-IN"/>
          </a:p>
        </p:txBody>
      </p:sp>
    </p:spTree>
    <p:extLst>
      <p:ext uri="{BB962C8B-B14F-4D97-AF65-F5344CB8AC3E}">
        <p14:creationId xmlns:p14="http://schemas.microsoft.com/office/powerpoint/2010/main" val="385021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75192" y="2123991"/>
            <a:ext cx="9144000" cy="2554545"/>
          </a:xfrm>
          <a:prstGeom prst="rect">
            <a:avLst/>
          </a:prstGeom>
          <a:noFill/>
        </p:spPr>
        <p:txBody>
          <a:bodyPr wrap="square" rtlCol="0">
            <a:spAutoFit/>
          </a:bodyPr>
          <a:lstStyle/>
          <a:p>
            <a:pPr algn="ctr"/>
            <a:r>
              <a:rPr lang="en-US" sz="3200">
                <a:solidFill>
                  <a:srgbClr val="002060"/>
                </a:solidFill>
                <a:latin typeface="Gill Sans"/>
                <a:cs typeface="Gill Sans"/>
              </a:rPr>
              <a:t>What is big data?</a:t>
            </a:r>
          </a:p>
          <a:p>
            <a:pPr algn="ctr"/>
            <a:endParaRPr lang="en-US" sz="3200">
              <a:solidFill>
                <a:srgbClr val="002060"/>
              </a:solidFill>
              <a:latin typeface="Gill Sans"/>
              <a:cs typeface="Gill Sans"/>
            </a:endParaRPr>
          </a:p>
          <a:p>
            <a:pPr algn="ctr"/>
            <a:r>
              <a:rPr lang="en-US" sz="3200">
                <a:solidFill>
                  <a:srgbClr val="002060"/>
                </a:solidFill>
                <a:latin typeface="Gill Sans"/>
                <a:cs typeface="Gill Sans"/>
              </a:rPr>
              <a:t>Why big data?</a:t>
            </a:r>
          </a:p>
          <a:p>
            <a:pPr algn="ctr"/>
            <a:endParaRPr lang="en-US" sz="3200">
              <a:solidFill>
                <a:srgbClr val="002060"/>
              </a:solidFill>
              <a:latin typeface="Gill Sans"/>
              <a:cs typeface="Gill Sans"/>
            </a:endParaRPr>
          </a:p>
          <a:p>
            <a:pPr algn="ctr"/>
            <a:r>
              <a:rPr lang="en-US" sz="3200">
                <a:solidFill>
                  <a:srgbClr val="002060"/>
                </a:solidFill>
                <a:latin typeface="Gill Sans"/>
                <a:cs typeface="Gill Sans"/>
              </a:rPr>
              <a:t>How to deal with big data?</a:t>
            </a:r>
          </a:p>
        </p:txBody>
      </p:sp>
      <p:sp>
        <p:nvSpPr>
          <p:cNvPr id="3" name="TextBox 2"/>
          <p:cNvSpPr txBox="1"/>
          <p:nvPr/>
        </p:nvSpPr>
        <p:spPr>
          <a:xfrm>
            <a:off x="1307511" y="212235"/>
            <a:ext cx="9144000" cy="707886"/>
          </a:xfrm>
          <a:prstGeom prst="rect">
            <a:avLst/>
          </a:prstGeom>
          <a:noFill/>
        </p:spPr>
        <p:txBody>
          <a:bodyPr wrap="square" rtlCol="0">
            <a:spAutoFit/>
          </a:bodyPr>
          <a:lstStyle/>
          <a:p>
            <a:pPr algn="ctr"/>
            <a:r>
              <a:rPr lang="en-US" sz="4000" b="1">
                <a:solidFill>
                  <a:srgbClr val="00B050"/>
                </a:solidFill>
                <a:latin typeface="Gill Sans"/>
                <a:cs typeface="Gill Sans"/>
              </a:rPr>
              <a:t>Ubiquitous Questions!!!</a:t>
            </a:r>
          </a:p>
        </p:txBody>
      </p:sp>
    </p:spTree>
    <p:extLst>
      <p:ext uri="{BB962C8B-B14F-4D97-AF65-F5344CB8AC3E}">
        <p14:creationId xmlns:p14="http://schemas.microsoft.com/office/powerpoint/2010/main" val="75010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4" name="Group 23"/>
          <p:cNvGrpSpPr/>
          <p:nvPr/>
        </p:nvGrpSpPr>
        <p:grpSpPr>
          <a:xfrm>
            <a:off x="939799" y="1790671"/>
            <a:ext cx="9407849" cy="2031325"/>
            <a:chOff x="228600" y="300335"/>
            <a:chExt cx="7417567" cy="2031325"/>
          </a:xfrm>
        </p:grpSpPr>
        <p:pic>
          <p:nvPicPr>
            <p:cNvPr id="5" name="Picture 4" descr="google-logo.jpg"/>
            <p:cNvPicPr>
              <a:picLocks noChangeAspect="1"/>
            </p:cNvPicPr>
            <p:nvPr/>
          </p:nvPicPr>
          <p:blipFill>
            <a:blip r:embed="rId2" cstate="print"/>
            <a:srcRect/>
            <a:stretch>
              <a:fillRect/>
            </a:stretch>
          </p:blipFill>
          <p:spPr bwMode="auto">
            <a:xfrm>
              <a:off x="228600" y="300335"/>
              <a:ext cx="2198182" cy="914400"/>
            </a:xfrm>
            <a:prstGeom prst="rect">
              <a:avLst/>
            </a:prstGeom>
            <a:noFill/>
            <a:ln w="9525">
              <a:noFill/>
              <a:miter lim="800000"/>
              <a:headEnd/>
              <a:tailEnd/>
            </a:ln>
          </p:spPr>
        </p:pic>
        <p:sp>
          <p:nvSpPr>
            <p:cNvPr id="6" name="Rectangle 5"/>
            <p:cNvSpPr/>
            <p:nvPr/>
          </p:nvSpPr>
          <p:spPr>
            <a:xfrm>
              <a:off x="3018822" y="300335"/>
              <a:ext cx="4627345" cy="2031325"/>
            </a:xfrm>
            <a:prstGeom prst="rect">
              <a:avLst/>
            </a:prstGeom>
          </p:spPr>
          <p:txBody>
            <a:bodyPr wrap="square">
              <a:spAutoFit/>
            </a:bodyPr>
            <a:lstStyle/>
            <a:p>
              <a:r>
                <a:rPr lang="en-US">
                  <a:solidFill>
                    <a:srgbClr val="FF6600"/>
                  </a:solidFill>
                  <a:latin typeface="Gill Sans"/>
                  <a:cs typeface="Gill Sans"/>
                </a:rPr>
                <a:t>Processes 20 PB a day (2008)</a:t>
              </a:r>
            </a:p>
            <a:p>
              <a:endParaRPr lang="en-US">
                <a:solidFill>
                  <a:srgbClr val="FF6600"/>
                </a:solidFill>
                <a:latin typeface="Gill Sans"/>
                <a:cs typeface="Gill Sans"/>
              </a:endParaRPr>
            </a:p>
            <a:p>
              <a:r>
                <a:rPr lang="en-US">
                  <a:solidFill>
                    <a:srgbClr val="FF6600"/>
                  </a:solidFill>
                  <a:latin typeface="Gill Sans"/>
                  <a:cs typeface="Gill Sans"/>
                </a:rPr>
                <a:t>Crawls 20B web pages a day (2012)</a:t>
              </a:r>
            </a:p>
            <a:p>
              <a:endParaRPr lang="en-US">
                <a:solidFill>
                  <a:srgbClr val="FF6600"/>
                </a:solidFill>
                <a:latin typeface="Gill Sans"/>
                <a:cs typeface="Gill Sans"/>
              </a:endParaRPr>
            </a:p>
            <a:p>
              <a:r>
                <a:rPr lang="en-US">
                  <a:solidFill>
                    <a:srgbClr val="FF6600"/>
                  </a:solidFill>
                  <a:latin typeface="Gill Sans"/>
                  <a:cs typeface="Gill Sans"/>
                </a:rPr>
                <a:t>Search index is 100+ PB (5/2014)</a:t>
              </a:r>
            </a:p>
            <a:p>
              <a:endParaRPr lang="en-US">
                <a:solidFill>
                  <a:srgbClr val="FF6600"/>
                </a:solidFill>
                <a:latin typeface="Gill Sans"/>
                <a:cs typeface="Gill Sans"/>
              </a:endParaRPr>
            </a:p>
            <a:p>
              <a:r>
                <a:rPr lang="en-US" err="1">
                  <a:solidFill>
                    <a:srgbClr val="FF6600"/>
                  </a:solidFill>
                  <a:latin typeface="Gill Sans"/>
                  <a:cs typeface="Gill Sans"/>
                </a:rPr>
                <a:t>Bigtable</a:t>
              </a:r>
              <a:r>
                <a:rPr lang="en-US">
                  <a:solidFill>
                    <a:srgbClr val="FF6600"/>
                  </a:solidFill>
                  <a:latin typeface="Gill Sans"/>
                  <a:cs typeface="Gill Sans"/>
                </a:rPr>
                <a:t> serves 2000 petabytes, 600M QPS (5/2014)</a:t>
              </a:r>
            </a:p>
          </p:txBody>
        </p:sp>
      </p:grpSp>
      <p:pic>
        <p:nvPicPr>
          <p:cNvPr id="7" name="Picture 6"/>
          <p:cNvPicPr>
            <a:picLocks noChangeAspect="1"/>
          </p:cNvPicPr>
          <p:nvPr/>
        </p:nvPicPr>
        <p:blipFill>
          <a:blip r:embed="rId3"/>
          <a:stretch>
            <a:fillRect/>
          </a:stretch>
        </p:blipFill>
        <p:spPr>
          <a:xfrm>
            <a:off x="678648" y="4367092"/>
            <a:ext cx="5638176" cy="1042506"/>
          </a:xfrm>
          <a:prstGeom prst="rect">
            <a:avLst/>
          </a:prstGeom>
        </p:spPr>
      </p:pic>
    </p:spTree>
    <p:extLst>
      <p:ext uri="{BB962C8B-B14F-4D97-AF65-F5344CB8AC3E}">
        <p14:creationId xmlns:p14="http://schemas.microsoft.com/office/powerpoint/2010/main" val="471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8" name="Group 24"/>
          <p:cNvGrpSpPr/>
          <p:nvPr/>
        </p:nvGrpSpPr>
        <p:grpSpPr>
          <a:xfrm>
            <a:off x="1905000" y="1981200"/>
            <a:ext cx="4267200" cy="999530"/>
            <a:chOff x="381000" y="1673662"/>
            <a:chExt cx="4267200" cy="999530"/>
          </a:xfrm>
        </p:grpSpPr>
        <p:pic>
          <p:nvPicPr>
            <p:cNvPr id="9" name="Picture 8" descr="ebay-logo.png"/>
            <p:cNvPicPr>
              <a:picLocks noChangeAspect="1"/>
            </p:cNvPicPr>
            <p:nvPr/>
          </p:nvPicPr>
          <p:blipFill>
            <a:blip r:embed="rId2" cstate="print"/>
            <a:stretch>
              <a:fillRect/>
            </a:stretch>
          </p:blipFill>
          <p:spPr>
            <a:xfrm>
              <a:off x="381000" y="1673662"/>
              <a:ext cx="1905000" cy="792956"/>
            </a:xfrm>
            <a:prstGeom prst="rect">
              <a:avLst/>
            </a:prstGeom>
          </p:spPr>
        </p:pic>
        <p:sp>
          <p:nvSpPr>
            <p:cNvPr id="10" name="Rectangle 9"/>
            <p:cNvSpPr/>
            <p:nvPr/>
          </p:nvSpPr>
          <p:spPr>
            <a:xfrm>
              <a:off x="2209800" y="1749862"/>
              <a:ext cx="2438400" cy="923330"/>
            </a:xfrm>
            <a:prstGeom prst="rect">
              <a:avLst/>
            </a:prstGeom>
          </p:spPr>
          <p:txBody>
            <a:bodyPr wrap="square">
              <a:spAutoFit/>
            </a:bodyPr>
            <a:lstStyle/>
            <a:p>
              <a:r>
                <a:rPr lang="en-US">
                  <a:solidFill>
                    <a:srgbClr val="FF0000"/>
                  </a:solidFill>
                  <a:latin typeface="Gill Sans"/>
                  <a:cs typeface="Gill Sans"/>
                </a:rPr>
                <a:t>Hadoop: 10K nodes, 150K cores, 150 PB (4/2014)</a:t>
              </a:r>
            </a:p>
          </p:txBody>
        </p:sp>
      </p:grpSp>
      <p:grpSp>
        <p:nvGrpSpPr>
          <p:cNvPr id="11" name="Group 28"/>
          <p:cNvGrpSpPr/>
          <p:nvPr/>
        </p:nvGrpSpPr>
        <p:grpSpPr>
          <a:xfrm>
            <a:off x="1909618" y="3940850"/>
            <a:ext cx="4648200" cy="1037054"/>
            <a:chOff x="381000" y="3429000"/>
            <a:chExt cx="4648200" cy="1037054"/>
          </a:xfrm>
        </p:grpSpPr>
        <p:pic>
          <p:nvPicPr>
            <p:cNvPr id="12" name="Picture 11" descr="aws-logo-1.jpg"/>
            <p:cNvPicPr>
              <a:picLocks noChangeAspect="1"/>
            </p:cNvPicPr>
            <p:nvPr/>
          </p:nvPicPr>
          <p:blipFill>
            <a:blip r:embed="rId3"/>
            <a:stretch>
              <a:fillRect/>
            </a:stretch>
          </p:blipFill>
          <p:spPr>
            <a:xfrm>
              <a:off x="381000" y="3429000"/>
              <a:ext cx="2092377" cy="850900"/>
            </a:xfrm>
            <a:prstGeom prst="rect">
              <a:avLst/>
            </a:prstGeom>
          </p:spPr>
        </p:pic>
        <p:sp>
          <p:nvSpPr>
            <p:cNvPr id="13" name="Rectangle 12"/>
            <p:cNvSpPr/>
            <p:nvPr/>
          </p:nvSpPr>
          <p:spPr>
            <a:xfrm>
              <a:off x="2438400" y="3542724"/>
              <a:ext cx="2590800" cy="923330"/>
            </a:xfrm>
            <a:prstGeom prst="rect">
              <a:avLst/>
            </a:prstGeom>
          </p:spPr>
          <p:txBody>
            <a:bodyPr wrap="square">
              <a:spAutoFit/>
            </a:bodyPr>
            <a:lstStyle/>
            <a:p>
              <a:r>
                <a:rPr lang="en-US">
                  <a:solidFill>
                    <a:srgbClr val="FF6600"/>
                  </a:solidFill>
                  <a:latin typeface="Gill Sans"/>
                  <a:cs typeface="Gill Sans"/>
                </a:rPr>
                <a:t>S3: 2T objects, 1.1M request/second (4/2013)</a:t>
              </a:r>
            </a:p>
          </p:txBody>
        </p:sp>
      </p:grpSp>
    </p:spTree>
    <p:extLst>
      <p:ext uri="{BB962C8B-B14F-4D97-AF65-F5344CB8AC3E}">
        <p14:creationId xmlns:p14="http://schemas.microsoft.com/office/powerpoint/2010/main" val="80886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14" name="Group 28"/>
          <p:cNvGrpSpPr/>
          <p:nvPr/>
        </p:nvGrpSpPr>
        <p:grpSpPr>
          <a:xfrm>
            <a:off x="838200" y="2043545"/>
            <a:ext cx="4572000" cy="838200"/>
            <a:chOff x="533400" y="3200400"/>
            <a:chExt cx="4572000" cy="838200"/>
          </a:xfrm>
        </p:grpSpPr>
        <p:pic>
          <p:nvPicPr>
            <p:cNvPr id="15" name="Picture 14" descr="facebook.jpg"/>
            <p:cNvPicPr>
              <a:picLocks noChangeAspect="1"/>
            </p:cNvPicPr>
            <p:nvPr/>
          </p:nvPicPr>
          <p:blipFill>
            <a:blip r:embed="rId2" cstate="print"/>
            <a:stretch>
              <a:fillRect/>
            </a:stretch>
          </p:blipFill>
          <p:spPr>
            <a:xfrm>
              <a:off x="2877627" y="3200400"/>
              <a:ext cx="2227773" cy="838200"/>
            </a:xfrm>
            <a:prstGeom prst="rect">
              <a:avLst/>
            </a:prstGeom>
          </p:spPr>
        </p:pic>
        <p:sp>
          <p:nvSpPr>
            <p:cNvPr id="16" name="Rectangle 15"/>
            <p:cNvSpPr/>
            <p:nvPr/>
          </p:nvSpPr>
          <p:spPr>
            <a:xfrm>
              <a:off x="533400" y="3276600"/>
              <a:ext cx="2438400" cy="646331"/>
            </a:xfrm>
            <a:prstGeom prst="rect">
              <a:avLst/>
            </a:prstGeom>
          </p:spPr>
          <p:txBody>
            <a:bodyPr wrap="square">
              <a:spAutoFit/>
            </a:bodyPr>
            <a:lstStyle/>
            <a:p>
              <a:pPr algn="ctr"/>
              <a:r>
                <a:rPr lang="en-US">
                  <a:solidFill>
                    <a:srgbClr val="002060"/>
                  </a:solidFill>
                  <a:latin typeface="Gill Sans"/>
                  <a:cs typeface="Gill Sans"/>
                </a:rPr>
                <a:t>300 PB data in Hive + </a:t>
              </a:r>
              <a:br>
                <a:rPr lang="en-US">
                  <a:solidFill>
                    <a:srgbClr val="002060"/>
                  </a:solidFill>
                  <a:latin typeface="Gill Sans"/>
                  <a:cs typeface="Gill Sans"/>
                </a:rPr>
              </a:br>
              <a:r>
                <a:rPr lang="en-US">
                  <a:solidFill>
                    <a:srgbClr val="002060"/>
                  </a:solidFill>
                  <a:latin typeface="Gill Sans"/>
                  <a:cs typeface="Gill Sans"/>
                </a:rPr>
                <a:t>600 TB/day (4/2014)</a:t>
              </a:r>
            </a:p>
          </p:txBody>
        </p:sp>
      </p:grpSp>
      <p:grpSp>
        <p:nvGrpSpPr>
          <p:cNvPr id="17" name="Group 26"/>
          <p:cNvGrpSpPr/>
          <p:nvPr/>
        </p:nvGrpSpPr>
        <p:grpSpPr>
          <a:xfrm>
            <a:off x="1040424" y="4054763"/>
            <a:ext cx="3866394" cy="1524000"/>
            <a:chOff x="5031483" y="2286000"/>
            <a:chExt cx="3866394" cy="1524000"/>
          </a:xfrm>
        </p:grpSpPr>
        <p:pic>
          <p:nvPicPr>
            <p:cNvPr id="18" name="Picture 17" descr="200px-CERN_logo.svg.png"/>
            <p:cNvPicPr>
              <a:picLocks noChangeAspect="1"/>
            </p:cNvPicPr>
            <p:nvPr/>
          </p:nvPicPr>
          <p:blipFill>
            <a:blip r:embed="rId3" cstate="print"/>
            <a:stretch>
              <a:fillRect/>
            </a:stretch>
          </p:blipFill>
          <p:spPr>
            <a:xfrm>
              <a:off x="7350669" y="2286000"/>
              <a:ext cx="1547208" cy="1524000"/>
            </a:xfrm>
            <a:prstGeom prst="rect">
              <a:avLst/>
            </a:prstGeom>
          </p:spPr>
        </p:pic>
        <p:sp>
          <p:nvSpPr>
            <p:cNvPr id="19" name="Rectangle 18"/>
            <p:cNvSpPr/>
            <p:nvPr/>
          </p:nvSpPr>
          <p:spPr>
            <a:xfrm>
              <a:off x="5031483" y="2492514"/>
              <a:ext cx="2242986" cy="646331"/>
            </a:xfrm>
            <a:prstGeom prst="rect">
              <a:avLst/>
            </a:prstGeom>
          </p:spPr>
          <p:txBody>
            <a:bodyPr wrap="none">
              <a:spAutoFit/>
            </a:bodyPr>
            <a:lstStyle/>
            <a:p>
              <a:pPr algn="r"/>
              <a:r>
                <a:rPr lang="en-US">
                  <a:solidFill>
                    <a:srgbClr val="0070C0"/>
                  </a:solidFill>
                  <a:latin typeface="Gill Sans"/>
                  <a:cs typeface="Gill Sans"/>
                </a:rPr>
                <a:t>LHC: ~15 PB a year</a:t>
              </a:r>
              <a:br>
                <a:rPr lang="en-US">
                  <a:solidFill>
                    <a:srgbClr val="0070C0"/>
                  </a:solidFill>
                  <a:latin typeface="Gill Sans"/>
                  <a:cs typeface="Gill Sans"/>
                </a:rPr>
              </a:br>
              <a:endParaRPr lang="en-US">
                <a:solidFill>
                  <a:srgbClr val="0070C0"/>
                </a:solidFill>
                <a:latin typeface="Gill Sans"/>
                <a:cs typeface="Gill Sans"/>
              </a:endParaRPr>
            </a:p>
          </p:txBody>
        </p:sp>
      </p:grpSp>
      <p:grpSp>
        <p:nvGrpSpPr>
          <p:cNvPr id="20" name="Group 29"/>
          <p:cNvGrpSpPr/>
          <p:nvPr/>
        </p:nvGrpSpPr>
        <p:grpSpPr>
          <a:xfrm>
            <a:off x="7120082" y="3061186"/>
            <a:ext cx="3276600" cy="993577"/>
            <a:chOff x="5562600" y="439578"/>
            <a:chExt cx="3276600" cy="993577"/>
          </a:xfrm>
        </p:grpSpPr>
        <p:pic>
          <p:nvPicPr>
            <p:cNvPr id="21" name="Picture 20" descr="jpmc_logo.jpg"/>
            <p:cNvPicPr>
              <a:picLocks noChangeAspect="1"/>
            </p:cNvPicPr>
            <p:nvPr/>
          </p:nvPicPr>
          <p:blipFill>
            <a:blip r:embed="rId4"/>
            <a:stretch>
              <a:fillRect/>
            </a:stretch>
          </p:blipFill>
          <p:spPr>
            <a:xfrm>
              <a:off x="5562600" y="439578"/>
              <a:ext cx="3200400" cy="340468"/>
            </a:xfrm>
            <a:prstGeom prst="rect">
              <a:avLst/>
            </a:prstGeom>
          </p:spPr>
        </p:pic>
        <p:sp>
          <p:nvSpPr>
            <p:cNvPr id="22" name="Rectangle 21"/>
            <p:cNvSpPr/>
            <p:nvPr/>
          </p:nvSpPr>
          <p:spPr>
            <a:xfrm>
              <a:off x="5978609" y="786824"/>
              <a:ext cx="2860591" cy="646331"/>
            </a:xfrm>
            <a:prstGeom prst="rect">
              <a:avLst/>
            </a:prstGeom>
          </p:spPr>
          <p:txBody>
            <a:bodyPr wrap="none">
              <a:spAutoFit/>
            </a:bodyPr>
            <a:lstStyle/>
            <a:p>
              <a:pPr algn="r"/>
              <a:r>
                <a:rPr lang="en-US">
                  <a:solidFill>
                    <a:srgbClr val="0070C0"/>
                  </a:solidFill>
                  <a:latin typeface="Gill Sans"/>
                  <a:cs typeface="Gill Sans"/>
                </a:rPr>
                <a:t>150 PB on 50k+ servers </a:t>
              </a:r>
              <a:br>
                <a:rPr lang="en-US">
                  <a:solidFill>
                    <a:srgbClr val="0070C0"/>
                  </a:solidFill>
                  <a:latin typeface="Gill Sans"/>
                  <a:cs typeface="Gill Sans"/>
                </a:rPr>
              </a:br>
              <a:r>
                <a:rPr lang="en-US">
                  <a:solidFill>
                    <a:srgbClr val="0070C0"/>
                  </a:solidFill>
                  <a:latin typeface="Gill Sans"/>
                  <a:cs typeface="Gill Sans"/>
                </a:rPr>
                <a:t>running 15k apps (6/2011)</a:t>
              </a:r>
            </a:p>
          </p:txBody>
        </p:sp>
      </p:grpSp>
    </p:spTree>
    <p:extLst>
      <p:ext uri="{BB962C8B-B14F-4D97-AF65-F5344CB8AC3E}">
        <p14:creationId xmlns:p14="http://schemas.microsoft.com/office/powerpoint/2010/main" val="399142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0" y="0"/>
            <a:ext cx="12115800" cy="6910613"/>
          </a:xfrm>
          <a:prstGeom prst="rect">
            <a:avLst/>
          </a:prstGeom>
        </p:spPr>
      </p:pic>
      <p:sp>
        <p:nvSpPr>
          <p:cNvPr id="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r>
              <a:rPr lang="en-US" sz="1000"/>
              <a:t>Source: Wikipedia (Everest)</a:t>
            </a:r>
          </a:p>
        </p:txBody>
      </p:sp>
      <p:sp>
        <p:nvSpPr>
          <p:cNvPr id="7" name="Title 1"/>
          <p:cNvSpPr txBox="1">
            <a:spLocks/>
          </p:cNvSpPr>
          <p:nvPr/>
        </p:nvSpPr>
        <p:spPr>
          <a:xfrm>
            <a:off x="1676400" y="304800"/>
            <a:ext cx="4495800" cy="1028700"/>
          </a:xfrm>
          <a:prstGeom prst="rect">
            <a:avLst/>
          </a:prstGeom>
        </p:spPr>
        <p:txBody>
          <a:bodyPr/>
          <a:lstStyle/>
          <a:p>
            <a:pPr algn="r" eaLnBrk="0" fontAlgn="base" hangingPunct="0">
              <a:spcBef>
                <a:spcPct val="0"/>
              </a:spcBef>
              <a:spcAft>
                <a:spcPct val="0"/>
              </a:spcAft>
              <a:defRPr/>
            </a:pPr>
            <a:r>
              <a:rPr lang="en-US" sz="3200" kern="0">
                <a:latin typeface="Gill Sans"/>
                <a:ea typeface="+mj-ea"/>
                <a:cs typeface="Gill Sans"/>
              </a:rPr>
              <a:t>Why big data?</a:t>
            </a:r>
          </a:p>
        </p:txBody>
      </p:sp>
      <p:sp>
        <p:nvSpPr>
          <p:cNvPr id="8" name="Title 1"/>
          <p:cNvSpPr txBox="1">
            <a:spLocks/>
          </p:cNvSpPr>
          <p:nvPr/>
        </p:nvSpPr>
        <p:spPr>
          <a:xfrm>
            <a:off x="6324600" y="3048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Science</a:t>
            </a:r>
          </a:p>
        </p:txBody>
      </p:sp>
      <p:sp>
        <p:nvSpPr>
          <p:cNvPr id="9" name="Title 1"/>
          <p:cNvSpPr txBox="1">
            <a:spLocks/>
          </p:cNvSpPr>
          <p:nvPr/>
        </p:nvSpPr>
        <p:spPr>
          <a:xfrm>
            <a:off x="6324600" y="7620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Engineering</a:t>
            </a:r>
          </a:p>
        </p:txBody>
      </p:sp>
      <p:sp>
        <p:nvSpPr>
          <p:cNvPr id="10" name="Title 1"/>
          <p:cNvSpPr txBox="1">
            <a:spLocks/>
          </p:cNvSpPr>
          <p:nvPr/>
        </p:nvSpPr>
        <p:spPr>
          <a:xfrm>
            <a:off x="6324600" y="12192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Commerce</a:t>
            </a:r>
          </a:p>
        </p:txBody>
      </p:sp>
      <p:sp>
        <p:nvSpPr>
          <p:cNvPr id="12" name="Title 1"/>
          <p:cNvSpPr txBox="1">
            <a:spLocks/>
          </p:cNvSpPr>
          <p:nvPr/>
        </p:nvSpPr>
        <p:spPr>
          <a:xfrm>
            <a:off x="6324600" y="16764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Society</a:t>
            </a:r>
          </a:p>
        </p:txBody>
      </p:sp>
    </p:spTree>
    <p:extLst>
      <p:ext uri="{BB962C8B-B14F-4D97-AF65-F5344CB8AC3E}">
        <p14:creationId xmlns:p14="http://schemas.microsoft.com/office/powerpoint/2010/main" val="372712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Today’s topics</a:t>
            </a:r>
          </a:p>
        </p:txBody>
      </p:sp>
      <p:sp>
        <p:nvSpPr>
          <p:cNvPr id="3" name="Content Placeholder 2"/>
          <p:cNvSpPr>
            <a:spLocks noGrp="1"/>
          </p:cNvSpPr>
          <p:nvPr>
            <p:ph idx="1"/>
          </p:nvPr>
        </p:nvSpPr>
        <p:spPr>
          <a:xfrm>
            <a:off x="838200" y="1348509"/>
            <a:ext cx="10515600" cy="4828454"/>
          </a:xfrm>
        </p:spPr>
        <p:txBody>
          <a:bodyPr/>
          <a:lstStyle/>
          <a:p>
            <a:endParaRPr lang="en-IN"/>
          </a:p>
          <a:p>
            <a:endParaRPr lang="en-IN"/>
          </a:p>
          <a:p>
            <a:r>
              <a:rPr lang="en-IN"/>
              <a:t>Course Information and Logistics</a:t>
            </a:r>
          </a:p>
          <a:p>
            <a:endParaRPr lang="en-IN"/>
          </a:p>
          <a:p>
            <a:endParaRPr lang="en-IN"/>
          </a:p>
          <a:p>
            <a:r>
              <a:rPr lang="en-IN"/>
              <a:t>Introduction to Big Data Processing</a:t>
            </a:r>
          </a:p>
        </p:txBody>
      </p:sp>
    </p:spTree>
    <p:extLst>
      <p:ext uri="{BB962C8B-B14F-4D97-AF65-F5344CB8AC3E}">
        <p14:creationId xmlns:p14="http://schemas.microsoft.com/office/powerpoint/2010/main" val="65177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1" y="-24630"/>
            <a:ext cx="10667999" cy="6907260"/>
          </a:xfrm>
          <a:prstGeom prst="rect">
            <a:avLst/>
          </a:prstGeom>
        </p:spPr>
      </p:pic>
      <p:sp>
        <p:nvSpPr>
          <p:cNvPr id="11" name="Content Placeholder 2"/>
          <p:cNvSpPr txBox="1">
            <a:spLocks/>
          </p:cNvSpPr>
          <p:nvPr/>
        </p:nvSpPr>
        <p:spPr>
          <a:xfrm>
            <a:off x="762001" y="4132888"/>
            <a:ext cx="4606636" cy="838200"/>
          </a:xfrm>
          <a:prstGeom prst="rect">
            <a:avLst/>
          </a:prstGeom>
        </p:spPr>
        <p:txBody>
          <a:bodyPr/>
          <a:lstStyle/>
          <a:p>
            <a:pPr marL="342848" indent="-342848">
              <a:spcBef>
                <a:spcPct val="25000"/>
              </a:spcBef>
              <a:spcAft>
                <a:spcPct val="25000"/>
              </a:spcAft>
              <a:buClr>
                <a:srgbClr val="5675A9"/>
              </a:buClr>
              <a:buSzPct val="75000"/>
            </a:pPr>
            <a:endParaRPr lang="en-US" sz="2000" kern="0">
              <a:solidFill>
                <a:srgbClr val="FFFFFF"/>
              </a:solidFill>
              <a:latin typeface="Gill Sans"/>
              <a:cs typeface="Gill Sans"/>
            </a:endParaRP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Data-intensive Science</a:t>
            </a: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Large Hadron collider</a:t>
            </a:r>
          </a:p>
        </p:txBody>
      </p:sp>
      <p:sp>
        <p:nvSpPr>
          <p:cNvPr id="10" name="TextBox 9"/>
          <p:cNvSpPr txBox="1">
            <a:spLocks noChangeArrowheads="1"/>
          </p:cNvSpPr>
          <p:nvPr/>
        </p:nvSpPr>
        <p:spPr bwMode="auto">
          <a:xfrm>
            <a:off x="8305800" y="6611938"/>
            <a:ext cx="2362200" cy="246062"/>
          </a:xfrm>
          <a:prstGeom prst="rect">
            <a:avLst/>
          </a:prstGeom>
          <a:noFill/>
          <a:ln w="9525">
            <a:noFill/>
            <a:miter lim="800000"/>
            <a:headEnd/>
            <a:tailEnd/>
          </a:ln>
        </p:spPr>
        <p:txBody>
          <a:bodyPr>
            <a:spAutoFit/>
          </a:bodyPr>
          <a:lstStyle/>
          <a:p>
            <a:pPr algn="r"/>
            <a:r>
              <a:rPr lang="en-US" sz="1000" err="1"/>
              <a:t>Maximilien</a:t>
            </a:r>
            <a:r>
              <a:rPr lang="en-US" sz="1000"/>
              <a:t> Brice, © CERN</a:t>
            </a:r>
          </a:p>
        </p:txBody>
      </p:sp>
      <p:sp>
        <p:nvSpPr>
          <p:cNvPr id="7" name="Title 1"/>
          <p:cNvSpPr txBox="1">
            <a:spLocks/>
          </p:cNvSpPr>
          <p:nvPr/>
        </p:nvSpPr>
        <p:spPr>
          <a:xfrm>
            <a:off x="762001" y="3211946"/>
            <a:ext cx="3886200" cy="685800"/>
          </a:xfrm>
          <a:prstGeom prst="rect">
            <a:avLst/>
          </a:prstGeom>
        </p:spPr>
        <p:txBody>
          <a:bodyPr/>
          <a:lstStyle/>
          <a:p>
            <a:pPr eaLnBrk="0" fontAlgn="base" hangingPunct="0">
              <a:spcBef>
                <a:spcPct val="0"/>
              </a:spcBef>
              <a:spcAft>
                <a:spcPct val="0"/>
              </a:spcAft>
              <a:defRPr/>
            </a:pPr>
            <a:r>
              <a:rPr lang="en-US" sz="3600" kern="0">
                <a:solidFill>
                  <a:srgbClr val="FFFFFF"/>
                </a:solidFill>
                <a:latin typeface="Gill Sans"/>
                <a:ea typeface="+mj-ea"/>
                <a:cs typeface="Gill Sans"/>
              </a:rPr>
              <a:t>Science</a:t>
            </a:r>
          </a:p>
        </p:txBody>
      </p:sp>
    </p:spTree>
    <p:extLst>
      <p:ext uri="{BB962C8B-B14F-4D97-AF65-F5344CB8AC3E}">
        <p14:creationId xmlns:p14="http://schemas.microsoft.com/office/powerpoint/2010/main" val="3888834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1524000" y="6611939"/>
            <a:ext cx="2743200" cy="246221"/>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en-US" sz="1000">
                <a:solidFill>
                  <a:srgbClr val="000000"/>
                </a:solidFill>
                <a:latin typeface="Arial" charset="0"/>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3619500" y="0"/>
            <a:ext cx="4953000" cy="6858000"/>
          </a:xfrm>
          <a:prstGeom prst="rect">
            <a:avLst/>
          </a:prstGeom>
        </p:spPr>
      </p:pic>
      <p:sp>
        <p:nvSpPr>
          <p:cNvPr id="2" name="TextBox 1"/>
          <p:cNvSpPr txBox="1"/>
          <p:nvPr/>
        </p:nvSpPr>
        <p:spPr>
          <a:xfrm>
            <a:off x="295564" y="221673"/>
            <a:ext cx="3190297" cy="584775"/>
          </a:xfrm>
          <a:prstGeom prst="rect">
            <a:avLst/>
          </a:prstGeom>
          <a:noFill/>
        </p:spPr>
        <p:txBody>
          <a:bodyPr wrap="none" rtlCol="0">
            <a:spAutoFit/>
          </a:bodyPr>
          <a:lstStyle/>
          <a:p>
            <a:r>
              <a:rPr lang="en-US" sz="3200">
                <a:solidFill>
                  <a:srgbClr val="002060"/>
                </a:solidFill>
              </a:rPr>
              <a:t>Human Genome</a:t>
            </a:r>
            <a:endParaRPr lang="en-IN" sz="3200">
              <a:solidFill>
                <a:srgbClr val="002060"/>
              </a:solidFill>
            </a:endParaRPr>
          </a:p>
        </p:txBody>
      </p:sp>
    </p:spTree>
    <p:extLst>
      <p:ext uri="{BB962C8B-B14F-4D97-AF65-F5344CB8AC3E}">
        <p14:creationId xmlns:p14="http://schemas.microsoft.com/office/powerpoint/2010/main" val="21768655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676401"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4445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3671888" y="2620964"/>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pPr eaLnBrk="0" fontAlgn="base" hangingPunct="0">
              <a:spcBef>
                <a:spcPct val="0"/>
              </a:spcBef>
              <a:spcAft>
                <a:spcPct val="0"/>
              </a:spcAft>
            </a:pPr>
            <a:endParaRPr lang="en-US" sz="1600" b="1">
              <a:solidFill>
                <a:srgbClr val="FFFFFF"/>
              </a:solidFill>
              <a:latin typeface="Gill Sans"/>
              <a:cs typeface="Gill Sans"/>
            </a:endParaRPr>
          </a:p>
        </p:txBody>
      </p:sp>
      <p:sp>
        <p:nvSpPr>
          <p:cNvPr id="6" name="TextBox 5"/>
          <p:cNvSpPr txBox="1"/>
          <p:nvPr/>
        </p:nvSpPr>
        <p:spPr>
          <a:xfrm>
            <a:off x="7554913" y="1600200"/>
            <a:ext cx="2297424" cy="261610"/>
          </a:xfrm>
          <a:prstGeom prst="rect">
            <a:avLst/>
          </a:prstGeom>
          <a:noFill/>
        </p:spPr>
        <p:txBody>
          <a:bodyPr wrap="none">
            <a:spAutoFit/>
          </a:bodyPr>
          <a:lstStyle/>
          <a:p>
            <a:pPr eaLnBrk="0" fontAlgn="base" hangingPunct="0">
              <a:spcBef>
                <a:spcPct val="0"/>
              </a:spcBef>
              <a:spcAft>
                <a:spcPct val="0"/>
              </a:spcAft>
            </a:pPr>
            <a:r>
              <a:rPr lang="en-US" sz="1100" b="1">
                <a:solidFill>
                  <a:srgbClr val="008000"/>
                </a:solidFill>
                <a:latin typeface="Gill Sans"/>
                <a:cs typeface="Gill Sans"/>
              </a:rPr>
              <a:t>G</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endParaRPr lang="en-US" sz="1100" b="1">
              <a:solidFill>
                <a:srgbClr val="FF6600"/>
              </a:solidFill>
              <a:latin typeface="Gill Sans"/>
              <a:cs typeface="Gill Sans"/>
            </a:endParaRPr>
          </a:p>
        </p:txBody>
      </p:sp>
      <p:sp>
        <p:nvSpPr>
          <p:cNvPr id="7" name="TextBox 6"/>
          <p:cNvSpPr txBox="1"/>
          <p:nvPr/>
        </p:nvSpPr>
        <p:spPr>
          <a:xfrm>
            <a:off x="7631113" y="1795463"/>
            <a:ext cx="2149948"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8" name="TextBox 7"/>
          <p:cNvSpPr txBox="1"/>
          <p:nvPr/>
        </p:nvSpPr>
        <p:spPr>
          <a:xfrm>
            <a:off x="7551738" y="2024063"/>
            <a:ext cx="2172390" cy="261610"/>
          </a:xfrm>
          <a:prstGeom prst="rect">
            <a:avLst/>
          </a:prstGeom>
          <a:noFill/>
        </p:spPr>
        <p:txBody>
          <a:bodyPr wrap="none">
            <a:spAutoFit/>
          </a:bodyPr>
          <a:lstStyle/>
          <a:p>
            <a:pPr eaLnBrk="0" fontAlgn="base" hangingPunct="0">
              <a:spcBef>
                <a:spcPct val="0"/>
              </a:spcBef>
              <a:spcAft>
                <a:spcPct val="0"/>
              </a:spcAft>
            </a:pP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9" name="TextBox 8"/>
          <p:cNvSpPr txBox="1"/>
          <p:nvPr/>
        </p:nvSpPr>
        <p:spPr>
          <a:xfrm>
            <a:off x="7326313" y="2209800"/>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0" name="TextBox 9"/>
          <p:cNvSpPr txBox="1"/>
          <p:nvPr/>
        </p:nvSpPr>
        <p:spPr>
          <a:xfrm>
            <a:off x="7534276" y="2405063"/>
            <a:ext cx="1640193" cy="261610"/>
          </a:xfrm>
          <a:prstGeom prst="rect">
            <a:avLst/>
          </a:prstGeom>
          <a:noFill/>
        </p:spPr>
        <p:txBody>
          <a:bodyPr wrap="none">
            <a:spAutoFit/>
          </a:bodyPr>
          <a:lstStyle/>
          <a:p>
            <a:pPr eaLnBrk="0" fontAlgn="base" hangingPunct="0">
              <a:spcBef>
                <a:spcPct val="0"/>
              </a:spcBef>
              <a:spcAft>
                <a:spcPct val="0"/>
              </a:spcAft>
            </a:pP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1" name="TextBox 10"/>
          <p:cNvSpPr txBox="1"/>
          <p:nvPr/>
        </p:nvSpPr>
        <p:spPr>
          <a:xfrm>
            <a:off x="7859714" y="2590800"/>
            <a:ext cx="2092239"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2" name="TextBox 11"/>
          <p:cNvSpPr txBox="1"/>
          <p:nvPr/>
        </p:nvSpPr>
        <p:spPr>
          <a:xfrm>
            <a:off x="7534275" y="27987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3" name="TextBox 12"/>
          <p:cNvSpPr txBox="1"/>
          <p:nvPr/>
        </p:nvSpPr>
        <p:spPr>
          <a:xfrm>
            <a:off x="7783513" y="30019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4" name="TextBox 13"/>
          <p:cNvSpPr txBox="1"/>
          <p:nvPr/>
        </p:nvSpPr>
        <p:spPr>
          <a:xfrm>
            <a:off x="7915275" y="3230563"/>
            <a:ext cx="2258952"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5" name="TextBox 14"/>
          <p:cNvSpPr txBox="1"/>
          <p:nvPr/>
        </p:nvSpPr>
        <p:spPr>
          <a:xfrm>
            <a:off x="7859713" y="34591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6" name="TextBox 15"/>
          <p:cNvSpPr txBox="1"/>
          <p:nvPr/>
        </p:nvSpPr>
        <p:spPr>
          <a:xfrm>
            <a:off x="7935913" y="3687763"/>
            <a:ext cx="2258952"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7" name="TextBox 16"/>
          <p:cNvSpPr txBox="1"/>
          <p:nvPr/>
        </p:nvSpPr>
        <p:spPr>
          <a:xfrm>
            <a:off x="7534275" y="3883025"/>
            <a:ext cx="2361544"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8" name="TextBox 17"/>
          <p:cNvSpPr txBox="1">
            <a:spLocks noChangeArrowheads="1"/>
          </p:cNvSpPr>
          <p:nvPr/>
        </p:nvSpPr>
        <p:spPr bwMode="auto">
          <a:xfrm>
            <a:off x="2375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eaLnBrk="0" fontAlgn="base" hangingPunct="0">
              <a:spcBef>
                <a:spcPct val="0"/>
              </a:spcBef>
              <a:spcAft>
                <a:spcPct val="0"/>
              </a:spcAft>
            </a:pPr>
            <a:r>
              <a:rPr lang="en-US" sz="7200" b="1">
                <a:solidFill>
                  <a:srgbClr val="E6F3F6"/>
                </a:solidFill>
                <a:latin typeface="Gill Sans"/>
                <a:cs typeface="Gill Sans"/>
              </a:rPr>
              <a:t>?</a:t>
            </a:r>
          </a:p>
        </p:txBody>
      </p:sp>
      <p:sp>
        <p:nvSpPr>
          <p:cNvPr id="19" name="Right Arrow 18"/>
          <p:cNvSpPr>
            <a:spLocks noChangeArrowheads="1"/>
          </p:cNvSpPr>
          <p:nvPr/>
        </p:nvSpPr>
        <p:spPr bwMode="auto">
          <a:xfrm>
            <a:off x="6754814" y="2620964"/>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pPr eaLnBrk="0" fontAlgn="base" hangingPunct="0">
              <a:spcBef>
                <a:spcPct val="0"/>
              </a:spcBef>
              <a:spcAft>
                <a:spcPct val="0"/>
              </a:spcAft>
            </a:pPr>
            <a:endParaRPr lang="en-US" sz="1600" b="1">
              <a:solidFill>
                <a:srgbClr val="FFFFFF"/>
              </a:solidFill>
              <a:latin typeface="Gill Sans"/>
              <a:cs typeface="Gill Sans"/>
            </a:endParaRPr>
          </a:p>
        </p:txBody>
      </p:sp>
      <p:sp>
        <p:nvSpPr>
          <p:cNvPr id="20" name="TextBox 25"/>
          <p:cNvSpPr txBox="1">
            <a:spLocks noChangeArrowheads="1"/>
          </p:cNvSpPr>
          <p:nvPr/>
        </p:nvSpPr>
        <p:spPr bwMode="auto">
          <a:xfrm>
            <a:off x="2185987" y="4830764"/>
            <a:ext cx="1143000" cy="584775"/>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600" b="1">
                <a:solidFill>
                  <a:srgbClr val="000000"/>
                </a:solidFill>
                <a:latin typeface="Gill Sans"/>
                <a:cs typeface="Gill Sans"/>
              </a:rPr>
              <a:t>Subject genome</a:t>
            </a:r>
          </a:p>
        </p:txBody>
      </p:sp>
      <p:sp>
        <p:nvSpPr>
          <p:cNvPr id="21" name="TextBox 26"/>
          <p:cNvSpPr txBox="1">
            <a:spLocks noChangeArrowheads="1"/>
          </p:cNvSpPr>
          <p:nvPr/>
        </p:nvSpPr>
        <p:spPr bwMode="auto">
          <a:xfrm>
            <a:off x="4832350" y="5878513"/>
            <a:ext cx="1371600" cy="338554"/>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600" b="1">
                <a:solidFill>
                  <a:srgbClr val="000000"/>
                </a:solidFill>
                <a:latin typeface="Gill Sans"/>
                <a:cs typeface="Gill Sans"/>
              </a:rPr>
              <a:t>Sequencer</a:t>
            </a:r>
          </a:p>
        </p:txBody>
      </p:sp>
      <p:sp>
        <p:nvSpPr>
          <p:cNvPr id="22" name="TextBox 27"/>
          <p:cNvSpPr txBox="1">
            <a:spLocks noChangeArrowheads="1"/>
          </p:cNvSpPr>
          <p:nvPr/>
        </p:nvSpPr>
        <p:spPr bwMode="auto">
          <a:xfrm>
            <a:off x="8545513" y="4419600"/>
            <a:ext cx="1143000" cy="338554"/>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b="1">
                <a:solidFill>
                  <a:srgbClr val="000000"/>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4519682"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4489450" y="3867150"/>
            <a:ext cx="2057400" cy="1907178"/>
          </a:xfrm>
          <a:prstGeom prst="rect">
            <a:avLst/>
          </a:prstGeom>
          <a:noFill/>
          <a:ln w="9525">
            <a:noFill/>
            <a:miter lim="800000"/>
            <a:headEnd/>
            <a:tailEnd/>
          </a:ln>
        </p:spPr>
      </p:pic>
      <p:sp>
        <p:nvSpPr>
          <p:cNvPr id="24" name="TextBox 23"/>
          <p:cNvSpPr txBox="1"/>
          <p:nvPr/>
        </p:nvSpPr>
        <p:spPr>
          <a:xfrm>
            <a:off x="7690688" y="4800601"/>
            <a:ext cx="2770310" cy="830997"/>
          </a:xfrm>
          <a:prstGeom prst="rect">
            <a:avLst/>
          </a:prstGeom>
          <a:noFill/>
        </p:spPr>
        <p:txBody>
          <a:bodyPr wrap="none" rtlCol="0">
            <a:spAutoFit/>
          </a:bodyPr>
          <a:lstStyle/>
          <a:p>
            <a:pPr eaLnBrk="0" fontAlgn="base" hangingPunct="0">
              <a:spcBef>
                <a:spcPct val="0"/>
              </a:spcBef>
              <a:spcAft>
                <a:spcPct val="0"/>
              </a:spcAft>
            </a:pPr>
            <a:r>
              <a:rPr lang="en-US" sz="1600">
                <a:solidFill>
                  <a:srgbClr val="000000"/>
                </a:solidFill>
                <a:latin typeface="Gill Sans"/>
                <a:cs typeface="Gill Sans"/>
              </a:rPr>
              <a:t>Human genome: 3gbp</a:t>
            </a:r>
          </a:p>
          <a:p>
            <a:pPr eaLnBrk="0" fontAlgn="base" hangingPunct="0">
              <a:spcBef>
                <a:spcPct val="0"/>
              </a:spcBef>
              <a:spcAft>
                <a:spcPct val="0"/>
              </a:spcAft>
            </a:pPr>
            <a:r>
              <a:rPr lang="en-US" sz="1600">
                <a:solidFill>
                  <a:srgbClr val="000000"/>
                </a:solidFill>
                <a:latin typeface="Gill Sans"/>
                <a:cs typeface="Gill Sans"/>
              </a:rPr>
              <a:t>A few billion short reads </a:t>
            </a:r>
            <a:br>
              <a:rPr lang="en-US" sz="1600">
                <a:solidFill>
                  <a:srgbClr val="000000"/>
                </a:solidFill>
                <a:latin typeface="Gill Sans"/>
                <a:cs typeface="Gill Sans"/>
              </a:rPr>
            </a:br>
            <a:r>
              <a:rPr lang="en-US" sz="1600">
                <a:solidFill>
                  <a:srgbClr val="000000"/>
                </a:solidFill>
                <a:latin typeface="Gill Sans"/>
                <a:cs typeface="Gill Sans"/>
              </a:rPr>
              <a:t>(~100 GB compressed data)</a:t>
            </a:r>
          </a:p>
        </p:txBody>
      </p:sp>
    </p:spTree>
    <p:extLst>
      <p:ext uri="{BB962C8B-B14F-4D97-AF65-F5344CB8AC3E}">
        <p14:creationId xmlns:p14="http://schemas.microsoft.com/office/powerpoint/2010/main" val="2681639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hreeGorgesDam-China2009.jpg"/>
          <p:cNvPicPr>
            <a:picLocks noChangeAspect="1"/>
          </p:cNvPicPr>
          <p:nvPr/>
        </p:nvPicPr>
        <p:blipFill>
          <a:blip r:embed="rId2" cstate="print"/>
          <a:stretch>
            <a:fillRect/>
          </a:stretch>
        </p:blipFill>
        <p:spPr>
          <a:xfrm>
            <a:off x="228601" y="-56755"/>
            <a:ext cx="11658601" cy="6914756"/>
          </a:xfrm>
          <a:prstGeom prst="rect">
            <a:avLst/>
          </a:prstGeom>
        </p:spPr>
      </p:pic>
      <p:sp>
        <p:nvSpPr>
          <p:cNvPr id="18" name="Title 1"/>
          <p:cNvSpPr txBox="1">
            <a:spLocks/>
          </p:cNvSpPr>
          <p:nvPr/>
        </p:nvSpPr>
        <p:spPr>
          <a:xfrm>
            <a:off x="6248400" y="228600"/>
            <a:ext cx="3886200" cy="685800"/>
          </a:xfrm>
          <a:prstGeom prst="rect">
            <a:avLst/>
          </a:prstGeom>
        </p:spPr>
        <p:txBody>
          <a:bodyPr/>
          <a:lstStyle/>
          <a:p>
            <a:pPr algn="r" eaLnBrk="0" fontAlgn="base" hangingPunct="0">
              <a:spcBef>
                <a:spcPct val="0"/>
              </a:spcBef>
              <a:spcAft>
                <a:spcPct val="0"/>
              </a:spcAft>
              <a:defRPr/>
            </a:pPr>
            <a:r>
              <a:rPr lang="en-US" sz="3600" kern="0">
                <a:solidFill>
                  <a:srgbClr val="000000"/>
                </a:solidFill>
                <a:latin typeface="Gill Sans"/>
                <a:ea typeface="+mj-ea"/>
                <a:cs typeface="Gill Sans"/>
              </a:rPr>
              <a:t>Engineering</a:t>
            </a:r>
          </a:p>
        </p:txBody>
      </p:sp>
      <p:sp>
        <p:nvSpPr>
          <p:cNvPr id="20" name="Content Placeholder 2"/>
          <p:cNvSpPr txBox="1">
            <a:spLocks/>
          </p:cNvSpPr>
          <p:nvPr/>
        </p:nvSpPr>
        <p:spPr>
          <a:xfrm>
            <a:off x="5334000" y="914400"/>
            <a:ext cx="4800600" cy="838200"/>
          </a:xfrm>
          <a:prstGeom prst="rect">
            <a:avLst/>
          </a:prstGeom>
        </p:spPr>
        <p:txBody>
          <a:bodyPr/>
          <a:lstStyle/>
          <a:p>
            <a:pPr marL="342848" indent="-342848" algn="r">
              <a:spcBef>
                <a:spcPct val="25000"/>
              </a:spcBef>
              <a:spcAft>
                <a:spcPct val="25000"/>
              </a:spcAft>
              <a:buClr>
                <a:srgbClr val="5675A9"/>
              </a:buClr>
              <a:buSzPct val="75000"/>
            </a:pPr>
            <a:r>
              <a:rPr lang="en-US" sz="2000" kern="0">
                <a:solidFill>
                  <a:schemeClr val="bg1"/>
                </a:solidFill>
                <a:latin typeface="Gill Sans"/>
                <a:cs typeface="Gill Sans"/>
              </a:rPr>
              <a:t>The unreasonable effectiveness of data</a:t>
            </a:r>
          </a:p>
          <a:p>
            <a:pPr marL="342848" indent="-342848" algn="r">
              <a:spcBef>
                <a:spcPct val="25000"/>
              </a:spcBef>
              <a:spcAft>
                <a:spcPct val="25000"/>
              </a:spcAft>
              <a:buClr>
                <a:srgbClr val="5675A9"/>
              </a:buClr>
              <a:buSzPct val="75000"/>
            </a:pPr>
            <a:r>
              <a:rPr lang="en-US" sz="2000" kern="0">
                <a:solidFill>
                  <a:schemeClr val="bg1"/>
                </a:solidFill>
                <a:latin typeface="Gill Sans"/>
                <a:cs typeface="Gill Sans"/>
              </a:rPr>
              <a:t>Search, recommendation, prediction, …</a:t>
            </a:r>
          </a:p>
        </p:txBody>
      </p:sp>
      <p:sp>
        <p:nvSpPr>
          <p:cNvPr id="21" name="TextBox 3"/>
          <p:cNvSpPr txBox="1">
            <a:spLocks noChangeArrowheads="1"/>
          </p:cNvSpPr>
          <p:nvPr/>
        </p:nvSpPr>
        <p:spPr bwMode="auto">
          <a:xfrm>
            <a:off x="8001000" y="6611939"/>
            <a:ext cx="2667000" cy="246221"/>
          </a:xfrm>
          <a:prstGeom prst="rect">
            <a:avLst/>
          </a:prstGeom>
          <a:noFill/>
          <a:ln w="9525">
            <a:noFill/>
            <a:miter lim="800000"/>
            <a:headEnd/>
            <a:tailEnd/>
          </a:ln>
        </p:spPr>
        <p:txBody>
          <a:bodyPr wrap="square">
            <a:spAutoFit/>
          </a:bodyPr>
          <a:lstStyle/>
          <a:p>
            <a:pPr algn="r"/>
            <a:r>
              <a:rPr lang="en-US" sz="1000">
                <a:solidFill>
                  <a:srgbClr val="FFFFFF"/>
                </a:solidFill>
              </a:rPr>
              <a:t>Source: Wikipedia (Three Gorges Dam)</a:t>
            </a:r>
          </a:p>
        </p:txBody>
      </p:sp>
    </p:spTree>
    <p:extLst>
      <p:ext uri="{BB962C8B-B14F-4D97-AF65-F5344CB8AC3E}">
        <p14:creationId xmlns:p14="http://schemas.microsoft.com/office/powerpoint/2010/main" val="1634141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155" y="2652408"/>
            <a:ext cx="11602767" cy="2152069"/>
          </a:xfrm>
          <a:prstGeom prst="rect">
            <a:avLst/>
          </a:prstGeom>
        </p:spPr>
      </p:pic>
      <p:sp>
        <p:nvSpPr>
          <p:cNvPr id="3" name="TextBox 2"/>
          <p:cNvSpPr txBox="1"/>
          <p:nvPr/>
        </p:nvSpPr>
        <p:spPr>
          <a:xfrm>
            <a:off x="301557" y="252919"/>
            <a:ext cx="5455340" cy="707886"/>
          </a:xfrm>
          <a:prstGeom prst="rect">
            <a:avLst/>
          </a:prstGeom>
          <a:noFill/>
        </p:spPr>
        <p:txBody>
          <a:bodyPr wrap="none" rtlCol="0">
            <a:spAutoFit/>
          </a:bodyPr>
          <a:lstStyle/>
          <a:p>
            <a:r>
              <a:rPr lang="en-US" sz="4000">
                <a:solidFill>
                  <a:srgbClr val="002060"/>
                </a:solidFill>
              </a:rPr>
              <a:t>Language Translation</a:t>
            </a:r>
            <a:endParaRPr lang="en-IN" sz="4000">
              <a:solidFill>
                <a:srgbClr val="002060"/>
              </a:solidFill>
            </a:endParaRPr>
          </a:p>
        </p:txBody>
      </p:sp>
    </p:spTree>
    <p:extLst>
      <p:ext uri="{BB962C8B-B14F-4D97-AF65-F5344CB8AC3E}">
        <p14:creationId xmlns:p14="http://schemas.microsoft.com/office/powerpoint/2010/main" val="359025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685801" y="-38546"/>
            <a:ext cx="10249729" cy="6896546"/>
          </a:xfrm>
          <a:prstGeom prst="rect">
            <a:avLst/>
          </a:prstGeom>
        </p:spPr>
      </p:pic>
      <p:sp>
        <p:nvSpPr>
          <p:cNvPr id="8" name="Title 1"/>
          <p:cNvSpPr txBox="1">
            <a:spLocks/>
          </p:cNvSpPr>
          <p:nvPr/>
        </p:nvSpPr>
        <p:spPr>
          <a:xfrm>
            <a:off x="5105400" y="1219200"/>
            <a:ext cx="4495800" cy="1028700"/>
          </a:xfrm>
          <a:prstGeom prst="rect">
            <a:avLst/>
          </a:prstGeom>
        </p:spPr>
        <p:txBody>
          <a:bodyPr/>
          <a:lstStyle/>
          <a:p>
            <a:pPr eaLnBrk="0" fontAlgn="base" hangingPunct="0">
              <a:spcBef>
                <a:spcPct val="0"/>
              </a:spcBef>
              <a:spcAft>
                <a:spcPct val="0"/>
              </a:spcAft>
              <a:defRPr/>
            </a:pPr>
            <a:r>
              <a:rPr lang="en-US" sz="3600" kern="0">
                <a:solidFill>
                  <a:schemeClr val="bg1"/>
                </a:solidFill>
                <a:latin typeface="Gill Sans"/>
                <a:ea typeface="+mj-ea"/>
                <a:cs typeface="Gill Sans"/>
              </a:rPr>
              <a:t>Commerce</a:t>
            </a:r>
          </a:p>
        </p:txBody>
      </p:sp>
      <p:sp>
        <p:nvSpPr>
          <p:cNvPr id="12" name="Content Placeholder 2"/>
          <p:cNvSpPr txBox="1">
            <a:spLocks/>
          </p:cNvSpPr>
          <p:nvPr/>
        </p:nvSpPr>
        <p:spPr>
          <a:xfrm>
            <a:off x="3505200" y="228600"/>
            <a:ext cx="5257800" cy="1143000"/>
          </a:xfrm>
          <a:prstGeom prst="rect">
            <a:avLst/>
          </a:prstGeom>
        </p:spPr>
        <p:txBody>
          <a:bodyPr/>
          <a:lstStyle/>
          <a:p>
            <a:pPr marL="342848" indent="-342848">
              <a:spcBef>
                <a:spcPct val="25000"/>
              </a:spcBef>
              <a:spcAft>
                <a:spcPct val="25000"/>
              </a:spcAft>
              <a:buClr>
                <a:srgbClr val="5675A9"/>
              </a:buClr>
              <a:buSzPct val="75000"/>
            </a:pPr>
            <a:r>
              <a:rPr lang="en-US" sz="2000" kern="0">
                <a:solidFill>
                  <a:schemeClr val="bg1"/>
                </a:solidFill>
                <a:latin typeface="Gill Sans"/>
                <a:cs typeface="Gill Sans"/>
              </a:rPr>
              <a:t>Know the customers</a:t>
            </a:r>
          </a:p>
          <a:p>
            <a:pPr marL="342848" indent="-342848">
              <a:spcBef>
                <a:spcPct val="25000"/>
              </a:spcBef>
              <a:spcAft>
                <a:spcPct val="25000"/>
              </a:spcAft>
              <a:buClr>
                <a:srgbClr val="5675A9"/>
              </a:buClr>
              <a:buSzPct val="75000"/>
            </a:pPr>
            <a:r>
              <a:rPr lang="en-US" sz="2000" kern="0">
                <a:solidFill>
                  <a:schemeClr val="bg1"/>
                </a:solidFill>
                <a:latin typeface="Gill Sans"/>
                <a:cs typeface="Gill Sans"/>
              </a:rPr>
              <a:t>Data </a:t>
            </a:r>
            <a:r>
              <a:rPr lang="en-US" sz="2000" kern="0">
                <a:solidFill>
                  <a:schemeClr val="bg1"/>
                </a:solidFill>
                <a:latin typeface="Gill Sans"/>
                <a:cs typeface="Gill Sans"/>
                <a:sym typeface="Symbol"/>
              </a:rPr>
              <a:t> Insights  Competitive advantages </a:t>
            </a:r>
            <a:endParaRPr lang="en-US" sz="2000" kern="0">
              <a:solidFill>
                <a:schemeClr val="bg1"/>
              </a:solidFill>
              <a:latin typeface="Gill Sans"/>
              <a:cs typeface="Gill Sans"/>
            </a:endParaRPr>
          </a:p>
        </p:txBody>
      </p:sp>
      <p:sp>
        <p:nvSpPr>
          <p:cNvPr id="13" name="TextBox 3"/>
          <p:cNvSpPr txBox="1">
            <a:spLocks noChangeArrowheads="1"/>
          </p:cNvSpPr>
          <p:nvPr/>
        </p:nvSpPr>
        <p:spPr bwMode="auto">
          <a:xfrm>
            <a:off x="8305800" y="6611939"/>
            <a:ext cx="2362200" cy="246221"/>
          </a:xfrm>
          <a:prstGeom prst="rect">
            <a:avLst/>
          </a:prstGeom>
          <a:noFill/>
          <a:ln w="9525">
            <a:noFill/>
            <a:miter lim="800000"/>
            <a:headEnd/>
            <a:tailEnd/>
          </a:ln>
        </p:spPr>
        <p:txBody>
          <a:bodyPr>
            <a:spAutoFit/>
          </a:bodyPr>
          <a:lstStyle/>
          <a:p>
            <a:pPr algn="r"/>
            <a:r>
              <a:rPr lang="en-US" sz="1000"/>
              <a:t>Source: </a:t>
            </a:r>
            <a:r>
              <a:rPr lang="en-US" sz="1000" err="1"/>
              <a:t>Wikiedia</a:t>
            </a:r>
            <a:r>
              <a:rPr lang="en-US" sz="1000"/>
              <a:t> (Shinjuku, Tokyo)</a:t>
            </a:r>
          </a:p>
        </p:txBody>
      </p:sp>
    </p:spTree>
    <p:extLst>
      <p:ext uri="{BB962C8B-B14F-4D97-AF65-F5344CB8AC3E}">
        <p14:creationId xmlns:p14="http://schemas.microsoft.com/office/powerpoint/2010/main" val="1093588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7728" y="2290196"/>
            <a:ext cx="8028708" cy="1569660"/>
          </a:xfrm>
          <a:prstGeom prst="rect">
            <a:avLst/>
          </a:prstGeom>
          <a:noFill/>
        </p:spPr>
        <p:txBody>
          <a:bodyPr wrap="square" rtlCol="0">
            <a:spAutoFit/>
          </a:bodyPr>
          <a:lstStyle/>
          <a:p>
            <a:pPr algn="just" eaLnBrk="0" fontAlgn="base" hangingPunct="0">
              <a:spcBef>
                <a:spcPct val="0"/>
              </a:spcBef>
              <a:spcAft>
                <a:spcPct val="0"/>
              </a:spcAft>
            </a:pPr>
            <a:r>
              <a:rPr lang="en-US" sz="2400">
                <a:solidFill>
                  <a:srgbClr val="000000"/>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3" name="TextBox 2"/>
          <p:cNvSpPr txBox="1"/>
          <p:nvPr/>
        </p:nvSpPr>
        <p:spPr>
          <a:xfrm>
            <a:off x="355601" y="284018"/>
            <a:ext cx="7619999" cy="523220"/>
          </a:xfrm>
          <a:prstGeom prst="rect">
            <a:avLst/>
          </a:prstGeom>
          <a:noFill/>
        </p:spPr>
        <p:txBody>
          <a:bodyPr wrap="square" rtlCol="0">
            <a:spAutoFit/>
          </a:bodyPr>
          <a:lstStyle/>
          <a:p>
            <a:pPr eaLnBrk="0" fontAlgn="base" hangingPunct="0">
              <a:spcBef>
                <a:spcPct val="0"/>
              </a:spcBef>
              <a:spcAft>
                <a:spcPct val="0"/>
              </a:spcAft>
            </a:pPr>
            <a:r>
              <a:rPr lang="en-US" sz="2800" b="1">
                <a:solidFill>
                  <a:srgbClr val="000000"/>
                </a:solidFill>
                <a:latin typeface="Gill Sans"/>
                <a:cs typeface="Gill Sans"/>
              </a:rPr>
              <a:t>Business Intelligence</a:t>
            </a:r>
          </a:p>
        </p:txBody>
      </p:sp>
    </p:spTree>
    <p:extLst>
      <p:ext uri="{BB962C8B-B14F-4D97-AF65-F5344CB8AC3E}">
        <p14:creationId xmlns:p14="http://schemas.microsoft.com/office/powerpoint/2010/main" val="39082636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447801"/>
            <a:ext cx="25146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 useful service</a:t>
            </a:r>
          </a:p>
        </p:txBody>
      </p:sp>
      <p:sp>
        <p:nvSpPr>
          <p:cNvPr id="4" name="TextBox 3"/>
          <p:cNvSpPr txBox="1"/>
          <p:nvPr/>
        </p:nvSpPr>
        <p:spPr>
          <a:xfrm>
            <a:off x="7010400" y="3657601"/>
            <a:ext cx="3556000"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analyze user behavior to extract insights</a:t>
            </a:r>
          </a:p>
        </p:txBody>
      </p:sp>
      <p:sp>
        <p:nvSpPr>
          <p:cNvPr id="5" name="TextBox 4"/>
          <p:cNvSpPr txBox="1"/>
          <p:nvPr/>
        </p:nvSpPr>
        <p:spPr>
          <a:xfrm>
            <a:off x="1644073" y="3657601"/>
            <a:ext cx="3080327"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transform insights into action</a:t>
            </a:r>
          </a:p>
        </p:txBody>
      </p:sp>
      <p:sp>
        <p:nvSpPr>
          <p:cNvPr id="7" name="Right Arrow 6"/>
          <p:cNvSpPr/>
          <p:nvPr/>
        </p:nvSpPr>
        <p:spPr bwMode="auto">
          <a:xfrm rot="3600000">
            <a:off x="6574763"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9" name="Right Arrow 8"/>
          <p:cNvSpPr/>
          <p:nvPr/>
        </p:nvSpPr>
        <p:spPr bwMode="auto">
          <a:xfrm rot="7200000" flipH="1">
            <a:off x="3983962" y="23806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10" name="Right Arrow 9"/>
          <p:cNvSpPr/>
          <p:nvPr/>
        </p:nvSpPr>
        <p:spPr bwMode="auto">
          <a:xfrm flipH="1">
            <a:off x="5167224" y="37338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11" name="TextBox 10"/>
          <p:cNvSpPr txBox="1"/>
          <p:nvPr/>
        </p:nvSpPr>
        <p:spPr>
          <a:xfrm>
            <a:off x="4836329" y="2605698"/>
            <a:ext cx="2514600" cy="707886"/>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revenue</a:t>
            </a:r>
            <a:br>
              <a:rPr lang="en-US" sz="2400">
                <a:solidFill>
                  <a:srgbClr val="000000"/>
                </a:solidFill>
                <a:latin typeface="Gill Sans"/>
                <a:cs typeface="Gill Sans"/>
              </a:rPr>
            </a:br>
            <a:r>
              <a:rPr lang="en-US" sz="1600">
                <a:solidFill>
                  <a:srgbClr val="000000"/>
                </a:solidFill>
                <a:latin typeface="Gill Sans"/>
                <a:cs typeface="Gill Sans"/>
              </a:rPr>
              <a:t>(hopefully)</a:t>
            </a:r>
          </a:p>
        </p:txBody>
      </p:sp>
      <p:sp>
        <p:nvSpPr>
          <p:cNvPr id="3" name="Title 2"/>
          <p:cNvSpPr>
            <a:spLocks noGrp="1"/>
          </p:cNvSpPr>
          <p:nvPr>
            <p:ph type="title"/>
          </p:nvPr>
        </p:nvSpPr>
        <p:spPr/>
        <p:txBody>
          <a:bodyPr/>
          <a:lstStyle/>
          <a:p>
            <a:r>
              <a:rPr lang="en-US"/>
              <a:t>Virtuous Product Cycle</a:t>
            </a:r>
          </a:p>
        </p:txBody>
      </p:sp>
      <p:sp>
        <p:nvSpPr>
          <p:cNvPr id="12" name="TextBox 11"/>
          <p:cNvSpPr txBox="1"/>
          <p:nvPr/>
        </p:nvSpPr>
        <p:spPr>
          <a:xfrm>
            <a:off x="3200400" y="4722169"/>
            <a:ext cx="13716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Google.</a:t>
            </a:r>
          </a:p>
        </p:txBody>
      </p:sp>
      <p:sp>
        <p:nvSpPr>
          <p:cNvPr id="13" name="TextBox 12"/>
          <p:cNvSpPr txBox="1"/>
          <p:nvPr/>
        </p:nvSpPr>
        <p:spPr>
          <a:xfrm>
            <a:off x="4343400" y="4722169"/>
            <a:ext cx="1600200"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Facebook.</a:t>
            </a:r>
          </a:p>
        </p:txBody>
      </p:sp>
      <p:sp>
        <p:nvSpPr>
          <p:cNvPr id="14" name="TextBox 13"/>
          <p:cNvSpPr txBox="1"/>
          <p:nvPr/>
        </p:nvSpPr>
        <p:spPr>
          <a:xfrm>
            <a:off x="5791200" y="4722169"/>
            <a:ext cx="1219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Twitter.</a:t>
            </a:r>
          </a:p>
        </p:txBody>
      </p:sp>
      <p:sp>
        <p:nvSpPr>
          <p:cNvPr id="15" name="TextBox 14"/>
          <p:cNvSpPr txBox="1"/>
          <p:nvPr/>
        </p:nvSpPr>
        <p:spPr>
          <a:xfrm>
            <a:off x="6781800" y="4717704"/>
            <a:ext cx="1600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Amazon.</a:t>
            </a:r>
          </a:p>
        </p:txBody>
      </p:sp>
      <p:sp>
        <p:nvSpPr>
          <p:cNvPr id="16" name="TextBox 15"/>
          <p:cNvSpPr txBox="1"/>
          <p:nvPr/>
        </p:nvSpPr>
        <p:spPr>
          <a:xfrm>
            <a:off x="7772400" y="4722169"/>
            <a:ext cx="1600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err="1">
                <a:solidFill>
                  <a:srgbClr val="000000"/>
                </a:solidFill>
                <a:latin typeface="Gill Sans"/>
                <a:cs typeface="Gill Sans"/>
              </a:rPr>
              <a:t>Uber</a:t>
            </a:r>
            <a:r>
              <a:rPr lang="en-US" sz="2400">
                <a:solidFill>
                  <a:srgbClr val="000000"/>
                </a:solidFill>
                <a:latin typeface="Gill Sans"/>
                <a:cs typeface="Gill Sans"/>
              </a:rPr>
              <a:t>.</a:t>
            </a:r>
          </a:p>
        </p:txBody>
      </p:sp>
      <p:sp>
        <p:nvSpPr>
          <p:cNvPr id="17" name="TextBox 16"/>
          <p:cNvSpPr txBox="1"/>
          <p:nvPr/>
        </p:nvSpPr>
        <p:spPr>
          <a:xfrm>
            <a:off x="7086600" y="5484169"/>
            <a:ext cx="3124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b="1">
                <a:solidFill>
                  <a:srgbClr val="000000"/>
                </a:solidFill>
                <a:latin typeface="Gill Sans"/>
                <a:cs typeface="Gill Sans"/>
              </a:rPr>
              <a:t>data science</a:t>
            </a:r>
          </a:p>
        </p:txBody>
      </p:sp>
      <p:sp>
        <p:nvSpPr>
          <p:cNvPr id="18" name="TextBox 17"/>
          <p:cNvSpPr txBox="1"/>
          <p:nvPr/>
        </p:nvSpPr>
        <p:spPr>
          <a:xfrm>
            <a:off x="1828800" y="5484169"/>
            <a:ext cx="3124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b="1">
                <a:solidFill>
                  <a:srgbClr val="000000"/>
                </a:solidFill>
                <a:latin typeface="Gill Sans"/>
                <a:cs typeface="Gill Sans"/>
              </a:rPr>
              <a:t>data products</a:t>
            </a:r>
          </a:p>
        </p:txBody>
      </p:sp>
    </p:spTree>
    <p:extLst>
      <p:ext uri="{BB962C8B-B14F-4D97-AF65-F5344CB8AC3E}">
        <p14:creationId xmlns:p14="http://schemas.microsoft.com/office/powerpoint/2010/main" val="4140110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0"/>
            <a:ext cx="11430000" cy="6858000"/>
          </a:xfrm>
          <a:prstGeom prst="rect">
            <a:avLst/>
          </a:prstGeom>
        </p:spPr>
      </p:pic>
      <p:sp>
        <p:nvSpPr>
          <p:cNvPr id="3" name="TextBox 3"/>
          <p:cNvSpPr txBox="1">
            <a:spLocks noChangeArrowheads="1"/>
          </p:cNvSpPr>
          <p:nvPr/>
        </p:nvSpPr>
        <p:spPr bwMode="auto">
          <a:xfrm>
            <a:off x="8305800" y="6611939"/>
            <a:ext cx="2362200" cy="246221"/>
          </a:xfrm>
          <a:prstGeom prst="rect">
            <a:avLst/>
          </a:prstGeom>
          <a:noFill/>
          <a:ln w="9525">
            <a:noFill/>
            <a:miter lim="800000"/>
            <a:headEnd/>
            <a:tailEnd/>
          </a:ln>
        </p:spPr>
        <p:txBody>
          <a:bodyPr>
            <a:spAutoFit/>
          </a:bodyPr>
          <a:lstStyle/>
          <a:p>
            <a:pPr algn="r"/>
            <a:r>
              <a:rPr lang="en-US" sz="1000"/>
              <a:t>Source: Guardian</a:t>
            </a:r>
          </a:p>
        </p:txBody>
      </p:sp>
      <p:sp>
        <p:nvSpPr>
          <p:cNvPr id="4" name="Content Placeholder 2"/>
          <p:cNvSpPr txBox="1">
            <a:spLocks/>
          </p:cNvSpPr>
          <p:nvPr/>
        </p:nvSpPr>
        <p:spPr>
          <a:xfrm>
            <a:off x="6934200" y="1066800"/>
            <a:ext cx="3657600" cy="838200"/>
          </a:xfrm>
          <a:prstGeom prst="rect">
            <a:avLst/>
          </a:prstGeom>
        </p:spPr>
        <p:txBody>
          <a:bodyPr/>
          <a:lstStyle/>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Humans as social sensors</a:t>
            </a: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Computational social science</a:t>
            </a:r>
          </a:p>
        </p:txBody>
      </p:sp>
      <p:sp>
        <p:nvSpPr>
          <p:cNvPr id="5" name="Title 1"/>
          <p:cNvSpPr txBox="1">
            <a:spLocks/>
          </p:cNvSpPr>
          <p:nvPr/>
        </p:nvSpPr>
        <p:spPr>
          <a:xfrm>
            <a:off x="6553200" y="381000"/>
            <a:ext cx="3886200" cy="685800"/>
          </a:xfrm>
          <a:prstGeom prst="rect">
            <a:avLst/>
          </a:prstGeom>
        </p:spPr>
        <p:txBody>
          <a:bodyPr/>
          <a:lstStyle/>
          <a:p>
            <a:pPr eaLnBrk="0" fontAlgn="base" hangingPunct="0">
              <a:spcBef>
                <a:spcPct val="0"/>
              </a:spcBef>
              <a:spcAft>
                <a:spcPct val="0"/>
              </a:spcAft>
              <a:defRPr/>
            </a:pPr>
            <a:r>
              <a:rPr lang="en-US" sz="3600" kern="0">
                <a:solidFill>
                  <a:srgbClr val="FFFFFF"/>
                </a:solidFill>
                <a:latin typeface="Gill Sans"/>
                <a:ea typeface="+mj-ea"/>
                <a:cs typeface="Gill Sans"/>
              </a:rPr>
              <a:t>Society</a:t>
            </a:r>
          </a:p>
        </p:txBody>
      </p:sp>
    </p:spTree>
    <p:extLst>
      <p:ext uri="{BB962C8B-B14F-4D97-AF65-F5344CB8AC3E}">
        <p14:creationId xmlns:p14="http://schemas.microsoft.com/office/powerpoint/2010/main" val="4093686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219" y="93186"/>
            <a:ext cx="4262581" cy="523220"/>
          </a:xfrm>
          <a:prstGeom prst="rect">
            <a:avLst/>
          </a:prstGeom>
          <a:noFill/>
        </p:spPr>
        <p:txBody>
          <a:bodyPr wrap="square" rtlCol="0">
            <a:spAutoFit/>
          </a:bodyPr>
          <a:lstStyle/>
          <a:p>
            <a:pPr eaLnBrk="0" fontAlgn="base" hangingPunct="0">
              <a:spcBef>
                <a:spcPct val="0"/>
              </a:spcBef>
              <a:spcAft>
                <a:spcPct val="0"/>
              </a:spcAft>
            </a:pPr>
            <a:r>
              <a:rPr lang="en-US" sz="2800">
                <a:solidFill>
                  <a:srgbClr val="000000"/>
                </a:solidFill>
                <a:latin typeface="Gill Sans"/>
                <a:cs typeface="Gill Sans"/>
              </a:rPr>
              <a:t>Predicting </a:t>
            </a:r>
            <a:r>
              <a:rPr lang="en-US" sz="2800" i="1">
                <a:solidFill>
                  <a:srgbClr val="000000"/>
                </a:solidFill>
                <a:latin typeface="Gill Sans"/>
                <a:cs typeface="Gill Sans"/>
              </a:rPr>
              <a:t>X</a:t>
            </a:r>
            <a:r>
              <a:rPr lang="en-US" sz="2800">
                <a:solidFill>
                  <a:srgbClr val="000000"/>
                </a:solidFill>
                <a:latin typeface="Gill Sans"/>
                <a:cs typeface="Gill Sans"/>
              </a:rPr>
              <a:t> with Twitter</a:t>
            </a:r>
          </a:p>
        </p:txBody>
      </p:sp>
      <p:sp>
        <p:nvSpPr>
          <p:cNvPr id="5" name="Text Box 6"/>
          <p:cNvSpPr txBox="1">
            <a:spLocks noChangeArrowheads="1"/>
          </p:cNvSpPr>
          <p:nvPr/>
        </p:nvSpPr>
        <p:spPr bwMode="auto">
          <a:xfrm>
            <a:off x="1524000" y="6611939"/>
            <a:ext cx="3501630" cy="24622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000">
                <a:solidFill>
                  <a:srgbClr val="000000"/>
                </a:solidFill>
                <a:latin typeface="Arial" charset="0"/>
              </a:rPr>
              <a:t>(Paul and </a:t>
            </a:r>
            <a:r>
              <a:rPr lang="en-US" sz="1000" err="1">
                <a:solidFill>
                  <a:srgbClr val="000000"/>
                </a:solidFill>
                <a:latin typeface="Arial" charset="0"/>
              </a:rPr>
              <a:t>Dredze</a:t>
            </a:r>
            <a:r>
              <a:rPr lang="en-US" sz="1000">
                <a:solidFill>
                  <a:srgbClr val="000000"/>
                </a:solidFill>
                <a:latin typeface="Arial" charset="0"/>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62001"/>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831109"/>
            <a:ext cx="4396082" cy="4131038"/>
          </a:xfrm>
          <a:prstGeom prst="rect">
            <a:avLst/>
          </a:prstGeom>
        </p:spPr>
      </p:pic>
      <p:sp>
        <p:nvSpPr>
          <p:cNvPr id="9" name="TextBox 8"/>
          <p:cNvSpPr txBox="1"/>
          <p:nvPr/>
        </p:nvSpPr>
        <p:spPr>
          <a:xfrm>
            <a:off x="2057400" y="4586217"/>
            <a:ext cx="3872345" cy="584776"/>
          </a:xfrm>
          <a:prstGeom prst="rect">
            <a:avLst/>
          </a:prstGeom>
          <a:noFill/>
          <a:ln>
            <a:noFill/>
          </a:ln>
        </p:spPr>
        <p:txBody>
          <a:bodyPr wrap="square" rtlCol="0">
            <a:spAutoFit/>
          </a:bodyPr>
          <a:lstStyle/>
          <a:p>
            <a:pPr eaLnBrk="0" fontAlgn="base" hangingPunct="0">
              <a:spcBef>
                <a:spcPct val="0"/>
              </a:spcBef>
              <a:spcAft>
                <a:spcPct val="0"/>
              </a:spcAft>
            </a:pPr>
            <a:r>
              <a:rPr lang="en-US" sz="1600">
                <a:solidFill>
                  <a:srgbClr val="000000"/>
                </a:solidFill>
                <a:latin typeface="Gill Sans"/>
                <a:cs typeface="Gill Sans"/>
              </a:rPr>
              <a:t>2010 US Midterm Elections: </a:t>
            </a:r>
            <a:br>
              <a:rPr lang="en-US" sz="1600">
                <a:solidFill>
                  <a:srgbClr val="000000"/>
                </a:solidFill>
                <a:latin typeface="Gill Sans"/>
                <a:cs typeface="Gill Sans"/>
              </a:rPr>
            </a:br>
            <a:r>
              <a:rPr lang="en-US" sz="1600">
                <a:solidFill>
                  <a:srgbClr val="000000"/>
                </a:solidFill>
                <a:latin typeface="Gill Sans"/>
                <a:cs typeface="Gill Sans"/>
              </a:rPr>
              <a:t>60m users shown “I Voted” Messages</a:t>
            </a:r>
          </a:p>
        </p:txBody>
      </p:sp>
      <p:sp>
        <p:nvSpPr>
          <p:cNvPr id="10" name="TextBox 9"/>
          <p:cNvSpPr txBox="1"/>
          <p:nvPr/>
        </p:nvSpPr>
        <p:spPr>
          <a:xfrm>
            <a:off x="2057399" y="5316588"/>
            <a:ext cx="3290455" cy="523220"/>
          </a:xfrm>
          <a:prstGeom prst="rect">
            <a:avLst/>
          </a:prstGeom>
          <a:noFill/>
          <a:ln>
            <a:noFill/>
          </a:ln>
        </p:spPr>
        <p:txBody>
          <a:bodyPr wrap="square" rtlCol="0">
            <a:spAutoFit/>
          </a:bodyPr>
          <a:lstStyle/>
          <a:p>
            <a:pPr eaLnBrk="0" fontAlgn="base" hangingPunct="0">
              <a:spcBef>
                <a:spcPct val="0"/>
              </a:spcBef>
              <a:spcAft>
                <a:spcPct val="0"/>
              </a:spcAft>
            </a:pPr>
            <a:r>
              <a:rPr lang="en-US" sz="1400">
                <a:solidFill>
                  <a:srgbClr val="000000"/>
                </a:solidFill>
                <a:latin typeface="Gill Sans"/>
                <a:cs typeface="Gill Sans"/>
              </a:rPr>
              <a:t>Summary: increased turnout by 60k directly and 280k indirectly</a:t>
            </a:r>
          </a:p>
        </p:txBody>
      </p:sp>
    </p:spTree>
    <p:extLst>
      <p:ext uri="{BB962C8B-B14F-4D97-AF65-F5344CB8AC3E}">
        <p14:creationId xmlns:p14="http://schemas.microsoft.com/office/powerpoint/2010/main" val="3722664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6" y="2849708"/>
            <a:ext cx="10515600" cy="732155"/>
          </a:xfrm>
        </p:spPr>
        <p:txBody>
          <a:bodyPr/>
          <a:lstStyle/>
          <a:p>
            <a:pPr algn="ctr"/>
            <a:r>
              <a:rPr lang="en-IN"/>
              <a:t>Course Information</a:t>
            </a:r>
          </a:p>
        </p:txBody>
      </p:sp>
    </p:spTree>
    <p:extLst>
      <p:ext uri="{BB962C8B-B14F-4D97-AF65-F5344CB8AC3E}">
        <p14:creationId xmlns:p14="http://schemas.microsoft.com/office/powerpoint/2010/main" val="423151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46909" y="302491"/>
            <a:ext cx="9144000" cy="685800"/>
          </a:xfrm>
          <a:prstGeom prst="rect">
            <a:avLst/>
          </a:prstGeom>
        </p:spPr>
        <p:txBody>
          <a:bodyPr/>
          <a:lstStyle/>
          <a:p>
            <a:pPr lvl="0" algn="ctr">
              <a:defRPr/>
            </a:pPr>
            <a:r>
              <a:rPr lang="en-US" sz="3600" kern="0">
                <a:solidFill>
                  <a:schemeClr val="accent5">
                    <a:lumMod val="50000"/>
                  </a:schemeClr>
                </a:solidFill>
                <a:latin typeface="Gill Sans"/>
                <a:cs typeface="Gill Sans"/>
              </a:rPr>
              <a:t>Focus of this course</a:t>
            </a:r>
          </a:p>
        </p:txBody>
      </p:sp>
      <p:sp>
        <p:nvSpPr>
          <p:cNvPr id="8" name="Rounded Rectangle 7"/>
          <p:cNvSpPr/>
          <p:nvPr/>
        </p:nvSpPr>
        <p:spPr>
          <a:xfrm>
            <a:off x="4953000" y="44537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Execution</a:t>
            </a:r>
            <a:br>
              <a:rPr lang="en-US" kern="0">
                <a:solidFill>
                  <a:schemeClr val="bg1"/>
                </a:solidFill>
                <a:latin typeface="Helvetica Neue"/>
                <a:cs typeface="Helvetica Neue"/>
              </a:rPr>
            </a:br>
            <a:r>
              <a:rPr lang="en-US" kern="0">
                <a:solidFill>
                  <a:schemeClr val="bg1"/>
                </a:solidFill>
                <a:latin typeface="Helvetica Neue"/>
                <a:cs typeface="Helvetica Neue"/>
              </a:rPr>
              <a:t>Infrastructure</a:t>
            </a:r>
          </a:p>
        </p:txBody>
      </p:sp>
      <p:sp>
        <p:nvSpPr>
          <p:cNvPr id="9" name="Rounded Rectangle 8"/>
          <p:cNvSpPr/>
          <p:nvPr/>
        </p:nvSpPr>
        <p:spPr>
          <a:xfrm>
            <a:off x="4953000" y="33517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Analytics Infrastructure</a:t>
            </a:r>
          </a:p>
        </p:txBody>
      </p:sp>
      <p:sp>
        <p:nvSpPr>
          <p:cNvPr id="10" name="Rounded Rectangle 9"/>
          <p:cNvSpPr/>
          <p:nvPr/>
        </p:nvSpPr>
        <p:spPr>
          <a:xfrm>
            <a:off x="4953000" y="22453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Data Science</a:t>
            </a:r>
          </a:p>
          <a:p>
            <a:pPr algn="ctr">
              <a:defRPr/>
            </a:pPr>
            <a:r>
              <a:rPr lang="en-US" kern="0">
                <a:solidFill>
                  <a:schemeClr val="bg1"/>
                </a:solidFill>
                <a:latin typeface="Helvetica Neue"/>
                <a:cs typeface="Helvetica Neue"/>
              </a:rPr>
              <a:t>Tools</a:t>
            </a:r>
          </a:p>
        </p:txBody>
      </p:sp>
      <p:sp>
        <p:nvSpPr>
          <p:cNvPr id="11" name="Rectangle 10"/>
          <p:cNvSpPr/>
          <p:nvPr/>
        </p:nvSpPr>
        <p:spPr>
          <a:xfrm>
            <a:off x="6897028" y="2713257"/>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algn="ctr">
              <a:defRPr/>
            </a:pPr>
            <a:r>
              <a:rPr lang="en-US" kern="0">
                <a:solidFill>
                  <a:schemeClr val="bg1"/>
                </a:solidFill>
                <a:latin typeface="Calibri"/>
              </a:rPr>
              <a:t>This Course</a:t>
            </a:r>
          </a:p>
        </p:txBody>
      </p:sp>
      <p:sp>
        <p:nvSpPr>
          <p:cNvPr id="12" name="Title 1"/>
          <p:cNvSpPr txBox="1">
            <a:spLocks/>
          </p:cNvSpPr>
          <p:nvPr/>
        </p:nvSpPr>
        <p:spPr>
          <a:xfrm>
            <a:off x="1524000" y="5486400"/>
            <a:ext cx="9144000" cy="685800"/>
          </a:xfrm>
          <a:prstGeom prst="rect">
            <a:avLst/>
          </a:prstGeom>
        </p:spPr>
        <p:txBody>
          <a:bodyPr/>
          <a:lstStyle/>
          <a:p>
            <a:pPr lvl="0" algn="ctr">
              <a:defRPr/>
            </a:pPr>
            <a:r>
              <a:rPr lang="en-US" sz="2800" kern="0">
                <a:solidFill>
                  <a:srgbClr val="000000"/>
                </a:solidFill>
                <a:latin typeface="Gill Sans"/>
                <a:cs typeface="Gill Sans"/>
              </a:rPr>
              <a:t>“big data stack”</a:t>
            </a:r>
          </a:p>
        </p:txBody>
      </p:sp>
    </p:spTree>
    <p:extLst>
      <p:ext uri="{BB962C8B-B14F-4D97-AF65-F5344CB8AC3E}">
        <p14:creationId xmlns:p14="http://schemas.microsoft.com/office/powerpoint/2010/main" val="31453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286327" y="212142"/>
            <a:ext cx="9144000" cy="685800"/>
          </a:xfrm>
          <a:prstGeom prst="rect">
            <a:avLst/>
          </a:prstGeom>
        </p:spPr>
        <p:txBody>
          <a:bodyPr/>
          <a:lstStyle/>
          <a:p>
            <a:pPr lvl="0" algn="ctr">
              <a:defRPr/>
            </a:pPr>
            <a:r>
              <a:rPr lang="en-US" sz="3600" kern="0">
                <a:solidFill>
                  <a:srgbClr val="000000"/>
                </a:solidFill>
                <a:latin typeface="Gill Sans"/>
                <a:cs typeface="Gill Sans"/>
              </a:rPr>
              <a:t>Buzzwords</a:t>
            </a:r>
          </a:p>
        </p:txBody>
      </p:sp>
      <p:sp>
        <p:nvSpPr>
          <p:cNvPr id="3" name="TextBox 2"/>
          <p:cNvSpPr txBox="1"/>
          <p:nvPr/>
        </p:nvSpPr>
        <p:spPr>
          <a:xfrm>
            <a:off x="1540169" y="3627890"/>
            <a:ext cx="2895600" cy="1200329"/>
          </a:xfrm>
          <a:prstGeom prst="rect">
            <a:avLst/>
          </a:prstGeom>
          <a:noFill/>
        </p:spPr>
        <p:txBody>
          <a:bodyPr wrap="square" rtlCol="0">
            <a:spAutoFit/>
          </a:bodyPr>
          <a:lstStyle/>
          <a:p>
            <a:r>
              <a:rPr lang="en-US">
                <a:solidFill>
                  <a:schemeClr val="bg1"/>
                </a:solidFill>
                <a:latin typeface="Gill Sans"/>
                <a:cs typeface="Gill Sans"/>
              </a:rPr>
              <a:t>MapReduce, Spark, </a:t>
            </a:r>
            <a:r>
              <a:rPr lang="en-US" err="1">
                <a:solidFill>
                  <a:schemeClr val="bg1"/>
                </a:solidFill>
                <a:latin typeface="Gill Sans"/>
                <a:cs typeface="Gill Sans"/>
              </a:rPr>
              <a:t>noSQL</a:t>
            </a:r>
            <a:r>
              <a:rPr lang="en-US">
                <a:solidFill>
                  <a:schemeClr val="bg1"/>
                </a:solidFill>
                <a:latin typeface="Gill Sans"/>
                <a:cs typeface="Gill Sans"/>
              </a:rPr>
              <a:t>, </a:t>
            </a:r>
            <a:r>
              <a:rPr lang="en-US" err="1">
                <a:solidFill>
                  <a:schemeClr val="bg1"/>
                </a:solidFill>
                <a:latin typeface="Gill Sans"/>
                <a:cs typeface="Gill Sans"/>
              </a:rPr>
              <a:t>Flink</a:t>
            </a:r>
            <a:r>
              <a:rPr lang="en-US">
                <a:solidFill>
                  <a:schemeClr val="bg1"/>
                </a:solidFill>
                <a:latin typeface="Gill Sans"/>
                <a:cs typeface="Gill Sans"/>
              </a:rPr>
              <a:t>, Pig, Hive, Dryad, </a:t>
            </a:r>
            <a:r>
              <a:rPr lang="en-US" err="1">
                <a:solidFill>
                  <a:schemeClr val="bg1"/>
                </a:solidFill>
                <a:latin typeface="Gill Sans"/>
                <a:cs typeface="Gill Sans"/>
              </a:rPr>
              <a:t>Pregel</a:t>
            </a:r>
            <a:r>
              <a:rPr lang="en-US">
                <a:solidFill>
                  <a:schemeClr val="bg1"/>
                </a:solidFill>
                <a:latin typeface="Gill Sans"/>
                <a:cs typeface="Gill Sans"/>
              </a:rPr>
              <a:t>, </a:t>
            </a:r>
            <a:r>
              <a:rPr lang="en-US" err="1">
                <a:solidFill>
                  <a:schemeClr val="bg1"/>
                </a:solidFill>
                <a:latin typeface="Gill Sans"/>
                <a:cs typeface="Gill Sans"/>
              </a:rPr>
              <a:t>Giraph</a:t>
            </a:r>
            <a:r>
              <a:rPr lang="en-US">
                <a:solidFill>
                  <a:schemeClr val="bg1"/>
                </a:solidFill>
                <a:latin typeface="Gill Sans"/>
                <a:cs typeface="Gill Sans"/>
              </a:rPr>
              <a:t>, Storm </a:t>
            </a:r>
          </a:p>
        </p:txBody>
      </p:sp>
      <p:sp>
        <p:nvSpPr>
          <p:cNvPr id="4" name="Rounded Rectangle 3"/>
          <p:cNvSpPr/>
          <p:nvPr/>
        </p:nvSpPr>
        <p:spPr>
          <a:xfrm>
            <a:off x="4823692" y="3594745"/>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Execution</a:t>
            </a:r>
            <a:br>
              <a:rPr lang="en-US" kern="0">
                <a:solidFill>
                  <a:sysClr val="windowText" lastClr="000000"/>
                </a:solidFill>
                <a:latin typeface="Helvetica Neue"/>
                <a:cs typeface="Helvetica Neue"/>
              </a:rPr>
            </a:br>
            <a:r>
              <a:rPr lang="en-US" kern="0">
                <a:solidFill>
                  <a:sysClr val="windowText" lastClr="000000"/>
                </a:solidFill>
                <a:latin typeface="Helvetica Neue"/>
                <a:cs typeface="Helvetica Neue"/>
              </a:rPr>
              <a:t>Infrastructure</a:t>
            </a:r>
          </a:p>
        </p:txBody>
      </p:sp>
      <p:sp>
        <p:nvSpPr>
          <p:cNvPr id="5" name="Rounded Rectangle 4"/>
          <p:cNvSpPr/>
          <p:nvPr/>
        </p:nvSpPr>
        <p:spPr>
          <a:xfrm>
            <a:off x="4823692" y="2492752"/>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Analytics Infrastructure</a:t>
            </a:r>
          </a:p>
        </p:txBody>
      </p:sp>
      <p:sp>
        <p:nvSpPr>
          <p:cNvPr id="6" name="Rounded Rectangle 5"/>
          <p:cNvSpPr/>
          <p:nvPr/>
        </p:nvSpPr>
        <p:spPr>
          <a:xfrm>
            <a:off x="4823692" y="1386361"/>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Data Science</a:t>
            </a:r>
          </a:p>
          <a:p>
            <a:pPr algn="ctr">
              <a:defRPr/>
            </a:pPr>
            <a:r>
              <a:rPr lang="en-US" kern="0">
                <a:solidFill>
                  <a:sysClr val="windowText" lastClr="000000"/>
                </a:solidFill>
                <a:latin typeface="Helvetica Neue"/>
                <a:cs typeface="Helvetica Neue"/>
              </a:rPr>
              <a:t>Tools</a:t>
            </a:r>
          </a:p>
        </p:txBody>
      </p:sp>
      <p:sp>
        <p:nvSpPr>
          <p:cNvPr id="7" name="Rectangle 6"/>
          <p:cNvSpPr/>
          <p:nvPr/>
        </p:nvSpPr>
        <p:spPr>
          <a:xfrm>
            <a:off x="6767720" y="185427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algn="ctr">
              <a:defRPr/>
            </a:pPr>
            <a:r>
              <a:rPr lang="en-US" kern="0">
                <a:solidFill>
                  <a:sysClr val="windowText" lastClr="000000"/>
                </a:solidFill>
                <a:latin typeface="Calibri"/>
              </a:rPr>
              <a:t>This Course</a:t>
            </a:r>
          </a:p>
        </p:txBody>
      </p:sp>
      <p:sp>
        <p:nvSpPr>
          <p:cNvPr id="8" name="TextBox 7"/>
          <p:cNvSpPr txBox="1"/>
          <p:nvPr/>
        </p:nvSpPr>
        <p:spPr>
          <a:xfrm>
            <a:off x="7906327" y="850459"/>
            <a:ext cx="3048000" cy="4462760"/>
          </a:xfrm>
          <a:prstGeom prst="rect">
            <a:avLst/>
          </a:prstGeom>
          <a:noFill/>
        </p:spPr>
        <p:txBody>
          <a:bodyPr wrap="square" rtlCol="0">
            <a:spAutoFit/>
          </a:bodyPr>
          <a:lstStyle/>
          <a:p>
            <a:r>
              <a:rPr lang="en-US">
                <a:solidFill>
                  <a:schemeClr val="bg1"/>
                </a:solidFill>
                <a:latin typeface="Gill Sans"/>
                <a:cs typeface="Gill Sans"/>
              </a:rPr>
              <a:t>Text: frequency estimation, language models, inverted indexes</a:t>
            </a:r>
          </a:p>
          <a:p>
            <a:endParaRPr lang="en-US" sz="800">
              <a:solidFill>
                <a:schemeClr val="bg1"/>
              </a:solidFill>
              <a:latin typeface="Gill Sans"/>
              <a:cs typeface="Gill Sans"/>
            </a:endParaRPr>
          </a:p>
          <a:p>
            <a:r>
              <a:rPr lang="en-US">
                <a:solidFill>
                  <a:schemeClr val="bg1"/>
                </a:solidFill>
                <a:latin typeface="Gill Sans"/>
                <a:cs typeface="Gill Sans"/>
              </a:rPr>
              <a:t>Graphs: graph traversals, random walks (PageRank) </a:t>
            </a:r>
          </a:p>
          <a:p>
            <a:endParaRPr lang="en-US" sz="800">
              <a:solidFill>
                <a:schemeClr val="bg1"/>
              </a:solidFill>
              <a:latin typeface="Gill Sans"/>
              <a:cs typeface="Gill Sans"/>
            </a:endParaRPr>
          </a:p>
          <a:p>
            <a:r>
              <a:rPr lang="en-US">
                <a:solidFill>
                  <a:schemeClr val="bg1"/>
                </a:solidFill>
                <a:latin typeface="Gill Sans"/>
                <a:cs typeface="Gill Sans"/>
              </a:rPr>
              <a:t>Relational data: SQL, joins, column stores</a:t>
            </a:r>
          </a:p>
          <a:p>
            <a:endParaRPr lang="en-US" sz="800">
              <a:solidFill>
                <a:schemeClr val="bg1"/>
              </a:solidFill>
              <a:latin typeface="Gill Sans"/>
              <a:cs typeface="Gill Sans"/>
            </a:endParaRPr>
          </a:p>
          <a:p>
            <a:r>
              <a:rPr lang="en-US">
                <a:solidFill>
                  <a:schemeClr val="bg1"/>
                </a:solidFill>
                <a:latin typeface="Gill Sans"/>
                <a:cs typeface="Gill Sans"/>
              </a:rPr>
              <a:t>Data mining: hashing, clustering (</a:t>
            </a:r>
            <a:r>
              <a:rPr lang="en-US" i="1">
                <a:solidFill>
                  <a:schemeClr val="bg1"/>
                </a:solidFill>
                <a:latin typeface="Gill Sans"/>
                <a:cs typeface="Gill Sans"/>
              </a:rPr>
              <a:t>k</a:t>
            </a:r>
            <a:r>
              <a:rPr lang="en-US">
                <a:solidFill>
                  <a:schemeClr val="bg1"/>
                </a:solidFill>
                <a:latin typeface="Gill Sans"/>
                <a:cs typeface="Gill Sans"/>
              </a:rPr>
              <a:t>-means), classification, recommendations</a:t>
            </a:r>
          </a:p>
          <a:p>
            <a:endParaRPr lang="en-US" sz="800">
              <a:solidFill>
                <a:schemeClr val="bg1"/>
              </a:solidFill>
              <a:latin typeface="Gill Sans"/>
              <a:cs typeface="Gill Sans"/>
            </a:endParaRPr>
          </a:p>
          <a:p>
            <a:r>
              <a:rPr lang="en-US">
                <a:solidFill>
                  <a:schemeClr val="bg1"/>
                </a:solidFill>
                <a:latin typeface="Gill Sans"/>
                <a:cs typeface="Gill Sans"/>
              </a:rPr>
              <a:t>Streams: probabilistic data structures (Bloom filters, CMS, HLL counters)</a:t>
            </a:r>
          </a:p>
        </p:txBody>
      </p:sp>
      <p:sp>
        <p:nvSpPr>
          <p:cNvPr id="9" name="TextBox 8"/>
          <p:cNvSpPr txBox="1"/>
          <p:nvPr/>
        </p:nvSpPr>
        <p:spPr>
          <a:xfrm>
            <a:off x="1438567" y="1418090"/>
            <a:ext cx="2895600" cy="1200329"/>
          </a:xfrm>
          <a:prstGeom prst="rect">
            <a:avLst/>
          </a:prstGeom>
          <a:noFill/>
        </p:spPr>
        <p:txBody>
          <a:bodyPr wrap="square" rtlCol="0">
            <a:spAutoFit/>
          </a:bodyPr>
          <a:lstStyle/>
          <a:p>
            <a:r>
              <a:rPr lang="en-US">
                <a:solidFill>
                  <a:schemeClr val="bg1"/>
                </a:solidFill>
                <a:latin typeface="Gill Sans"/>
                <a:cs typeface="Gill Sans"/>
              </a:rPr>
              <a:t>data analytics, business intelligence, OLAP, ETL, data warehouses and data lakes</a:t>
            </a:r>
          </a:p>
        </p:txBody>
      </p:sp>
      <p:sp>
        <p:nvSpPr>
          <p:cNvPr id="10" name="Text Box 10"/>
          <p:cNvSpPr txBox="1">
            <a:spLocks noChangeArrowheads="1"/>
          </p:cNvSpPr>
          <p:nvPr/>
        </p:nvSpPr>
        <p:spPr bwMode="auto">
          <a:xfrm>
            <a:off x="609600" y="5922002"/>
            <a:ext cx="10381673" cy="461665"/>
          </a:xfrm>
          <a:prstGeom prst="rect">
            <a:avLst/>
          </a:prstGeom>
          <a:noFill/>
          <a:ln w="9525">
            <a:noFill/>
            <a:miter lim="800000"/>
            <a:headEnd/>
            <a:tailEnd/>
          </a:ln>
        </p:spPr>
        <p:txBody>
          <a:bodyPr wrap="square">
            <a:spAutoFit/>
          </a:bodyPr>
          <a:lstStyle/>
          <a:p>
            <a:pPr algn="ctr"/>
            <a:r>
              <a:rPr lang="en-US" sz="2400">
                <a:solidFill>
                  <a:srgbClr val="FF0000"/>
                </a:solidFill>
                <a:latin typeface="Gill Sans"/>
                <a:cs typeface="Gill Sans"/>
              </a:rPr>
              <a:t>This course focuses on algorithm design and “programming at scale”</a:t>
            </a:r>
          </a:p>
        </p:txBody>
      </p:sp>
      <p:sp>
        <p:nvSpPr>
          <p:cNvPr id="11" name="Title 1"/>
          <p:cNvSpPr txBox="1">
            <a:spLocks/>
          </p:cNvSpPr>
          <p:nvPr/>
        </p:nvSpPr>
        <p:spPr>
          <a:xfrm>
            <a:off x="1394692" y="4627419"/>
            <a:ext cx="9144000" cy="685800"/>
          </a:xfrm>
          <a:prstGeom prst="rect">
            <a:avLst/>
          </a:prstGeom>
        </p:spPr>
        <p:txBody>
          <a:bodyPr/>
          <a:lstStyle/>
          <a:p>
            <a:pPr lvl="0" algn="ctr">
              <a:defRPr/>
            </a:pPr>
            <a:r>
              <a:rPr lang="en-US" sz="2800" kern="0">
                <a:solidFill>
                  <a:srgbClr val="000000"/>
                </a:solidFill>
                <a:latin typeface="Gill Sans"/>
                <a:cs typeface="Gill Sans"/>
              </a:rPr>
              <a:t>“big data stack”</a:t>
            </a:r>
          </a:p>
        </p:txBody>
      </p:sp>
    </p:spTree>
    <p:extLst>
      <p:ext uri="{BB962C8B-B14F-4D97-AF65-F5344CB8AC3E}">
        <p14:creationId xmlns:p14="http://schemas.microsoft.com/office/powerpoint/2010/main" val="325511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066800"/>
            <a:ext cx="9875520" cy="5181600"/>
          </a:xfrm>
        </p:spPr>
        <p:txBody>
          <a:bodyPr>
            <a:normAutofit lnSpcReduction="10000"/>
          </a:bodyPr>
          <a:lstStyle/>
          <a:p>
            <a:pPr marL="342900" indent="-342900"/>
            <a:r>
              <a:rPr lang="en-US"/>
              <a:t>Finding useful pattern from large data in reasonable amount of time</a:t>
            </a:r>
          </a:p>
          <a:p>
            <a:pPr marL="342900" indent="-342900"/>
            <a:endParaRPr lang="en-US"/>
          </a:p>
          <a:p>
            <a:pPr marL="342900" indent="-342900"/>
            <a:endParaRPr lang="en-US"/>
          </a:p>
          <a:p>
            <a:pPr marL="342900" indent="-342900"/>
            <a:r>
              <a:rPr lang="en-US"/>
              <a:t>Primary focus is on efficiency, without losing the accuracy much</a:t>
            </a:r>
          </a:p>
          <a:p>
            <a:pPr marL="0" indent="0">
              <a:buNone/>
            </a:pPr>
            <a:endParaRPr lang="en-US"/>
          </a:p>
          <a:p>
            <a:pPr marL="342900" indent="-342900"/>
            <a:r>
              <a:rPr lang="en-US">
                <a:solidFill>
                  <a:srgbClr val="C00000"/>
                </a:solidFill>
              </a:rPr>
              <a:t>Scalability</a:t>
            </a:r>
            <a:r>
              <a:rPr lang="en-US"/>
              <a:t> of an algorithm</a:t>
            </a:r>
          </a:p>
          <a:p>
            <a:pPr marL="342900" indent="-342900"/>
            <a:endParaRPr lang="en-US"/>
          </a:p>
          <a:p>
            <a:pPr marL="800100" lvl="1" indent="-342900"/>
            <a:r>
              <a:rPr lang="en-US" sz="2200">
                <a:solidFill>
                  <a:srgbClr val="0070C0"/>
                </a:solidFill>
              </a:rPr>
              <a:t>Growth of its complexity with the problem size</a:t>
            </a:r>
          </a:p>
          <a:p>
            <a:pPr marL="800100" lvl="1" indent="-342900"/>
            <a:endParaRPr lang="en-US" sz="2200">
              <a:solidFill>
                <a:srgbClr val="0070C0"/>
              </a:solidFill>
            </a:endParaRPr>
          </a:p>
          <a:p>
            <a:pPr marL="800100" lvl="1" indent="-342900"/>
            <a:r>
              <a:rPr lang="en-US" sz="2200">
                <a:solidFill>
                  <a:srgbClr val="0070C0"/>
                </a:solidFill>
              </a:rPr>
              <a:t>How well it can handle big data?</a:t>
            </a:r>
          </a:p>
        </p:txBody>
      </p:sp>
      <p:sp>
        <p:nvSpPr>
          <p:cNvPr id="5" name="Rectangle 2"/>
          <p:cNvSpPr>
            <a:spLocks noGrp="1" noChangeArrowheads="1"/>
          </p:cNvSpPr>
          <p:nvPr>
            <p:ph type="title"/>
          </p:nvPr>
        </p:nvSpPr>
        <p:spPr>
          <a:xfrm>
            <a:off x="388389" y="182418"/>
            <a:ext cx="9875520" cy="541214"/>
          </a:xfrm>
        </p:spPr>
        <p:txBody>
          <a:bodyPr/>
          <a:lstStyle/>
          <a:p>
            <a:r>
              <a:rPr lang="en-US" sz="3200"/>
              <a:t>What is the Goal of Big Data Processing?</a:t>
            </a:r>
          </a:p>
        </p:txBody>
      </p:sp>
    </p:spTree>
    <p:extLst>
      <p:ext uri="{BB962C8B-B14F-4D97-AF65-F5344CB8AC3E}">
        <p14:creationId xmlns:p14="http://schemas.microsoft.com/office/powerpoint/2010/main" val="27557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066800"/>
            <a:ext cx="9875520" cy="5181600"/>
          </a:xfrm>
        </p:spPr>
        <p:txBody>
          <a:bodyPr>
            <a:normAutofit/>
          </a:bodyPr>
          <a:lstStyle/>
          <a:p>
            <a:pPr marL="342900" indent="-342900">
              <a:buFont typeface="+mj-lt"/>
              <a:buAutoNum type="arabicPeriod"/>
            </a:pPr>
            <a:r>
              <a:rPr lang="en-US" sz="2400"/>
              <a:t> </a:t>
            </a:r>
            <a:r>
              <a:rPr lang="en-US" sz="3200" b="0"/>
              <a:t>Improving Algorithmic Efficiency </a:t>
            </a:r>
          </a:p>
          <a:p>
            <a:pPr marL="342900" indent="-342900">
              <a:buFont typeface="+mj-lt"/>
              <a:buAutoNum type="arabicPeriod"/>
            </a:pPr>
            <a:endParaRPr lang="en-US" sz="3200" b="0"/>
          </a:p>
          <a:p>
            <a:pPr marL="342900" indent="-342900">
              <a:buFont typeface="+mj-lt"/>
              <a:buAutoNum type="arabicPeriod"/>
            </a:pPr>
            <a:r>
              <a:rPr lang="en-US" sz="3200" b="0"/>
              <a:t> Parallel Processing</a:t>
            </a:r>
          </a:p>
          <a:p>
            <a:pPr marL="342900" indent="-342900">
              <a:buFont typeface="+mj-lt"/>
              <a:buAutoNum type="arabicPeriod"/>
            </a:pPr>
            <a:endParaRPr lang="en-US" sz="2400"/>
          </a:p>
          <a:p>
            <a:pPr marL="800100" lvl="1" indent="-342900"/>
            <a:r>
              <a:rPr lang="en-US" b="0">
                <a:solidFill>
                  <a:srgbClr val="0070C0"/>
                </a:solidFill>
              </a:rPr>
              <a:t>Scale-up architecture: Powerful server with lots of RAM, disk and </a:t>
            </a:r>
            <a:r>
              <a:rPr lang="en-US" b="0" err="1">
                <a:solidFill>
                  <a:srgbClr val="0070C0"/>
                </a:solidFill>
              </a:rPr>
              <a:t>cpu</a:t>
            </a:r>
            <a:r>
              <a:rPr lang="en-US" b="0">
                <a:solidFill>
                  <a:srgbClr val="0070C0"/>
                </a:solidFill>
              </a:rPr>
              <a:t>-cores</a:t>
            </a:r>
          </a:p>
          <a:p>
            <a:pPr marL="800100" lvl="1" indent="-342900"/>
            <a:endParaRPr lang="en-US" b="0">
              <a:solidFill>
                <a:srgbClr val="0070C0"/>
              </a:solidFill>
            </a:endParaRPr>
          </a:p>
          <a:p>
            <a:pPr marL="457200" lvl="1" indent="0">
              <a:buNone/>
            </a:pPr>
            <a:endParaRPr lang="en-US" b="0">
              <a:solidFill>
                <a:srgbClr val="0070C0"/>
              </a:solidFill>
            </a:endParaRPr>
          </a:p>
          <a:p>
            <a:pPr marL="800100" lvl="1" indent="-342900"/>
            <a:r>
              <a:rPr lang="en-US" b="0">
                <a:solidFill>
                  <a:srgbClr val="0070C0"/>
                </a:solidFill>
              </a:rPr>
              <a:t>Scale-out architecture: Cluster of low-cost computers</a:t>
            </a:r>
          </a:p>
          <a:p>
            <a:pPr marL="1257300" lvl="2" indent="-342900"/>
            <a:r>
              <a:rPr lang="en-US">
                <a:solidFill>
                  <a:srgbClr val="0070C0"/>
                </a:solidFill>
              </a:rPr>
              <a:t>Hadoop, Map-reduce, Spark</a:t>
            </a:r>
            <a:endParaRPr lang="en-US" b="0">
              <a:solidFill>
                <a:srgbClr val="0070C0"/>
              </a:solidFill>
            </a:endParaRPr>
          </a:p>
        </p:txBody>
      </p:sp>
      <p:sp>
        <p:nvSpPr>
          <p:cNvPr id="5" name="Rectangle 2"/>
          <p:cNvSpPr>
            <a:spLocks noGrp="1" noChangeArrowheads="1"/>
          </p:cNvSpPr>
          <p:nvPr>
            <p:ph type="title"/>
          </p:nvPr>
        </p:nvSpPr>
        <p:spPr>
          <a:xfrm>
            <a:off x="406862" y="219364"/>
            <a:ext cx="9875520" cy="541214"/>
          </a:xfrm>
        </p:spPr>
        <p:txBody>
          <a:bodyPr/>
          <a:lstStyle/>
          <a:p>
            <a:r>
              <a:rPr lang="en-US" sz="3200"/>
              <a:t>Two Common Routes to Scalability</a:t>
            </a:r>
          </a:p>
        </p:txBody>
      </p:sp>
    </p:spTree>
    <p:extLst>
      <p:ext uri="{BB962C8B-B14F-4D97-AF65-F5344CB8AC3E}">
        <p14:creationId xmlns:p14="http://schemas.microsoft.com/office/powerpoint/2010/main" val="137785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73480" y="228600"/>
            <a:ext cx="9875520" cy="541214"/>
          </a:xfrm>
        </p:spPr>
        <p:txBody>
          <a:bodyPr/>
          <a:lstStyle/>
          <a:p>
            <a:r>
              <a:rPr lang="en-US" sz="3200"/>
              <a:t>An Example: Data Clustering</a:t>
            </a:r>
          </a:p>
        </p:txBody>
      </p:sp>
      <p:sp>
        <p:nvSpPr>
          <p:cNvPr id="4" name="TextBox 3"/>
          <p:cNvSpPr txBox="1"/>
          <p:nvPr/>
        </p:nvSpPr>
        <p:spPr>
          <a:xfrm>
            <a:off x="1353128" y="1219201"/>
            <a:ext cx="9036448" cy="461665"/>
          </a:xfrm>
          <a:prstGeom prst="rect">
            <a:avLst/>
          </a:prstGeom>
          <a:noFill/>
        </p:spPr>
        <p:txBody>
          <a:bodyPr wrap="none" rtlCol="0">
            <a:spAutoFit/>
          </a:bodyPr>
          <a:lstStyle/>
          <a:p>
            <a:r>
              <a:rPr lang="en-US" sz="2400">
                <a:solidFill>
                  <a:srgbClr val="0070C0"/>
                </a:solidFill>
              </a:rPr>
              <a:t>Create 10000 clusters from 1 billion vectors of dimension 1000</a:t>
            </a:r>
          </a:p>
        </p:txBody>
      </p:sp>
      <p:sp>
        <p:nvSpPr>
          <p:cNvPr id="6" name="Rectangle 5"/>
          <p:cNvSpPr/>
          <p:nvPr/>
        </p:nvSpPr>
        <p:spPr>
          <a:xfrm>
            <a:off x="2542499" y="254451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607305" y="363552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619412" y="487680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10" name="Down Arrow 9"/>
          <p:cNvSpPr/>
          <p:nvPr/>
        </p:nvSpPr>
        <p:spPr>
          <a:xfrm>
            <a:off x="4315395" y="333285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1" name="Down Arrow 10"/>
          <p:cNvSpPr/>
          <p:nvPr/>
        </p:nvSpPr>
        <p:spPr>
          <a:xfrm>
            <a:off x="4315752" y="440535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2" name="Straight Connector 11"/>
          <p:cNvCxnSpPr>
            <a:stCxn id="7" idx="1"/>
          </p:cNvCxnSpPr>
          <p:nvPr/>
        </p:nvCxnSpPr>
        <p:spPr>
          <a:xfrm flipH="1">
            <a:off x="2356629" y="401652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H="1">
            <a:off x="2374075" y="536533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2343728" y="401652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5" name="TextBox 14"/>
          <p:cNvSpPr txBox="1"/>
          <p:nvPr/>
        </p:nvSpPr>
        <p:spPr>
          <a:xfrm>
            <a:off x="942110" y="4317911"/>
            <a:ext cx="1207996" cy="646331"/>
          </a:xfrm>
          <a:prstGeom prst="rect">
            <a:avLst/>
          </a:prstGeom>
          <a:noFill/>
        </p:spPr>
        <p:txBody>
          <a:bodyPr wrap="square" rtlCol="0">
            <a:spAutoFit/>
          </a:bodyPr>
          <a:lstStyle/>
          <a:p>
            <a:pPr>
              <a:defRPr/>
            </a:pPr>
            <a:r>
              <a:rPr lang="en-US" kern="0">
                <a:solidFill>
                  <a:srgbClr val="0070C0"/>
                </a:solidFill>
              </a:rPr>
              <a:t>Iterative steps</a:t>
            </a:r>
          </a:p>
        </p:txBody>
      </p:sp>
    </p:spTree>
    <p:extLst>
      <p:ext uri="{BB962C8B-B14F-4D97-AF65-F5344CB8AC3E}">
        <p14:creationId xmlns:p14="http://schemas.microsoft.com/office/powerpoint/2010/main" val="8828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K-means: Illustration</a:t>
            </a:r>
          </a:p>
        </p:txBody>
      </p:sp>
      <p:sp>
        <p:nvSpPr>
          <p:cNvPr id="48132" name="Oval 4"/>
          <p:cNvSpPr>
            <a:spLocks noChangeArrowheads="1"/>
          </p:cNvSpPr>
          <p:nvPr/>
        </p:nvSpPr>
        <p:spPr bwMode="auto">
          <a:xfrm>
            <a:off x="3048000" y="5105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3" name="Oval 5"/>
          <p:cNvSpPr>
            <a:spLocks noChangeArrowheads="1"/>
          </p:cNvSpPr>
          <p:nvPr/>
        </p:nvSpPr>
        <p:spPr bwMode="auto">
          <a:xfrm>
            <a:off x="2743200" y="4495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4" name="Oval 6"/>
          <p:cNvSpPr>
            <a:spLocks noChangeArrowheads="1"/>
          </p:cNvSpPr>
          <p:nvPr/>
        </p:nvSpPr>
        <p:spPr bwMode="auto">
          <a:xfrm>
            <a:off x="35052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5" name="Oval 7"/>
          <p:cNvSpPr>
            <a:spLocks noChangeArrowheads="1"/>
          </p:cNvSpPr>
          <p:nvPr/>
        </p:nvSpPr>
        <p:spPr bwMode="auto">
          <a:xfrm>
            <a:off x="8839200" y="3352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6" name="Oval 8"/>
          <p:cNvSpPr>
            <a:spLocks noChangeArrowheads="1"/>
          </p:cNvSpPr>
          <p:nvPr/>
        </p:nvSpPr>
        <p:spPr bwMode="auto">
          <a:xfrm>
            <a:off x="5486400" y="2743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7" name="Oval 9"/>
          <p:cNvSpPr>
            <a:spLocks noChangeArrowheads="1"/>
          </p:cNvSpPr>
          <p:nvPr/>
        </p:nvSpPr>
        <p:spPr bwMode="auto">
          <a:xfrm>
            <a:off x="6477000" y="2819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8" name="Oval 10"/>
          <p:cNvSpPr>
            <a:spLocks noChangeArrowheads="1"/>
          </p:cNvSpPr>
          <p:nvPr/>
        </p:nvSpPr>
        <p:spPr bwMode="auto">
          <a:xfrm>
            <a:off x="5562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9" name="Oval 11"/>
          <p:cNvSpPr>
            <a:spLocks noChangeArrowheads="1"/>
          </p:cNvSpPr>
          <p:nvPr/>
        </p:nvSpPr>
        <p:spPr bwMode="auto">
          <a:xfrm>
            <a:off x="44958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0" name="Oval 12"/>
          <p:cNvSpPr>
            <a:spLocks noChangeArrowheads="1"/>
          </p:cNvSpPr>
          <p:nvPr/>
        </p:nvSpPr>
        <p:spPr bwMode="auto">
          <a:xfrm>
            <a:off x="89154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1" name="Oval 13"/>
          <p:cNvSpPr>
            <a:spLocks noChangeArrowheads="1"/>
          </p:cNvSpPr>
          <p:nvPr/>
        </p:nvSpPr>
        <p:spPr bwMode="auto">
          <a:xfrm>
            <a:off x="7467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2" name="Oval 14"/>
          <p:cNvSpPr>
            <a:spLocks noChangeArrowheads="1"/>
          </p:cNvSpPr>
          <p:nvPr/>
        </p:nvSpPr>
        <p:spPr bwMode="auto">
          <a:xfrm>
            <a:off x="3048000" y="4876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3" name="Oval 15"/>
          <p:cNvSpPr>
            <a:spLocks noChangeArrowheads="1"/>
          </p:cNvSpPr>
          <p:nvPr/>
        </p:nvSpPr>
        <p:spPr bwMode="auto">
          <a:xfrm>
            <a:off x="7848600" y="4114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Tree>
    <p:extLst>
      <p:ext uri="{BB962C8B-B14F-4D97-AF65-F5344CB8AC3E}">
        <p14:creationId xmlns:p14="http://schemas.microsoft.com/office/powerpoint/2010/main" val="42113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sz="3200"/>
              <a:t>K-means: Initialize centers randomly</a:t>
            </a:r>
          </a:p>
        </p:txBody>
      </p:sp>
      <p:sp>
        <p:nvSpPr>
          <p:cNvPr id="52227" name="Oval 3"/>
          <p:cNvSpPr>
            <a:spLocks noChangeArrowheads="1"/>
          </p:cNvSpPr>
          <p:nvPr/>
        </p:nvSpPr>
        <p:spPr bwMode="auto">
          <a:xfrm>
            <a:off x="3048000" y="5105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28" name="Oval 4"/>
          <p:cNvSpPr>
            <a:spLocks noChangeArrowheads="1"/>
          </p:cNvSpPr>
          <p:nvPr/>
        </p:nvSpPr>
        <p:spPr bwMode="auto">
          <a:xfrm>
            <a:off x="2743200" y="4495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29" name="Oval 5"/>
          <p:cNvSpPr>
            <a:spLocks noChangeArrowheads="1"/>
          </p:cNvSpPr>
          <p:nvPr/>
        </p:nvSpPr>
        <p:spPr bwMode="auto">
          <a:xfrm>
            <a:off x="35052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0" name="Oval 6"/>
          <p:cNvSpPr>
            <a:spLocks noChangeArrowheads="1"/>
          </p:cNvSpPr>
          <p:nvPr/>
        </p:nvSpPr>
        <p:spPr bwMode="auto">
          <a:xfrm>
            <a:off x="8839200" y="3352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1" name="Oval 7"/>
          <p:cNvSpPr>
            <a:spLocks noChangeArrowheads="1"/>
          </p:cNvSpPr>
          <p:nvPr/>
        </p:nvSpPr>
        <p:spPr bwMode="auto">
          <a:xfrm>
            <a:off x="5486400" y="2743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2" name="Oval 8"/>
          <p:cNvSpPr>
            <a:spLocks noChangeArrowheads="1"/>
          </p:cNvSpPr>
          <p:nvPr/>
        </p:nvSpPr>
        <p:spPr bwMode="auto">
          <a:xfrm>
            <a:off x="6477000" y="2819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3" name="Oval 9"/>
          <p:cNvSpPr>
            <a:spLocks noChangeArrowheads="1"/>
          </p:cNvSpPr>
          <p:nvPr/>
        </p:nvSpPr>
        <p:spPr bwMode="auto">
          <a:xfrm>
            <a:off x="5562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4" name="Oval 10"/>
          <p:cNvSpPr>
            <a:spLocks noChangeArrowheads="1"/>
          </p:cNvSpPr>
          <p:nvPr/>
        </p:nvSpPr>
        <p:spPr bwMode="auto">
          <a:xfrm>
            <a:off x="44958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5" name="Oval 11"/>
          <p:cNvSpPr>
            <a:spLocks noChangeArrowheads="1"/>
          </p:cNvSpPr>
          <p:nvPr/>
        </p:nvSpPr>
        <p:spPr bwMode="auto">
          <a:xfrm>
            <a:off x="89154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6" name="Oval 12"/>
          <p:cNvSpPr>
            <a:spLocks noChangeArrowheads="1"/>
          </p:cNvSpPr>
          <p:nvPr/>
        </p:nvSpPr>
        <p:spPr bwMode="auto">
          <a:xfrm>
            <a:off x="7467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7" name="Oval 13"/>
          <p:cNvSpPr>
            <a:spLocks noChangeArrowheads="1"/>
          </p:cNvSpPr>
          <p:nvPr/>
        </p:nvSpPr>
        <p:spPr bwMode="auto">
          <a:xfrm>
            <a:off x="3048000" y="4876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8" name="Oval 14"/>
          <p:cNvSpPr>
            <a:spLocks noChangeArrowheads="1"/>
          </p:cNvSpPr>
          <p:nvPr/>
        </p:nvSpPr>
        <p:spPr bwMode="auto">
          <a:xfrm>
            <a:off x="7848600" y="4114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9" name="Rectangle 15"/>
          <p:cNvSpPr>
            <a:spLocks noChangeArrowheads="1"/>
          </p:cNvSpPr>
          <p:nvPr/>
        </p:nvSpPr>
        <p:spPr bwMode="auto">
          <a:xfrm>
            <a:off x="4572000" y="35052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2240" name="Rectangle 16"/>
          <p:cNvSpPr>
            <a:spLocks noChangeArrowheads="1"/>
          </p:cNvSpPr>
          <p:nvPr/>
        </p:nvSpPr>
        <p:spPr bwMode="auto">
          <a:xfrm>
            <a:off x="65532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2241" name="Rectangle 17"/>
          <p:cNvSpPr>
            <a:spLocks noChangeArrowheads="1"/>
          </p:cNvSpPr>
          <p:nvPr/>
        </p:nvSpPr>
        <p:spPr bwMode="auto">
          <a:xfrm>
            <a:off x="7467600" y="35052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257609CD-DE5F-4B94-9B7C-3092C5C0E9A0}"/>
              </a:ext>
            </a:extLst>
          </p:cNvPr>
          <p:cNvPicPr>
            <a:picLocks noChangeAspect="1"/>
          </p:cNvPicPr>
          <p:nvPr/>
        </p:nvPicPr>
        <p:blipFill>
          <a:blip r:embed="rId2"/>
          <a:stretch>
            <a:fillRect/>
          </a:stretch>
        </p:blipFill>
        <p:spPr>
          <a:xfrm>
            <a:off x="8001000" y="804910"/>
            <a:ext cx="3337790" cy="1862090"/>
          </a:xfrm>
          <a:prstGeom prst="rect">
            <a:avLst/>
          </a:prstGeom>
        </p:spPr>
      </p:pic>
    </p:spTree>
    <p:extLst>
      <p:ext uri="{BB962C8B-B14F-4D97-AF65-F5344CB8AC3E}">
        <p14:creationId xmlns:p14="http://schemas.microsoft.com/office/powerpoint/2010/main" val="3478407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sz="3200"/>
              <a:t>K-means: assign points to nearest center</a:t>
            </a:r>
          </a:p>
        </p:txBody>
      </p:sp>
      <p:sp>
        <p:nvSpPr>
          <p:cNvPr id="49155"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6"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7"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8"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9"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0"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1" name="Oval 9"/>
          <p:cNvSpPr>
            <a:spLocks noChangeArrowheads="1"/>
          </p:cNvSpPr>
          <p:nvPr/>
        </p:nvSpPr>
        <p:spPr bwMode="auto">
          <a:xfrm>
            <a:off x="55626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2"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3"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4"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5"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6"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7" name="Rectangle 15"/>
          <p:cNvSpPr>
            <a:spLocks noChangeArrowheads="1"/>
          </p:cNvSpPr>
          <p:nvPr/>
        </p:nvSpPr>
        <p:spPr bwMode="auto">
          <a:xfrm>
            <a:off x="4572000" y="35052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49168" name="Rectangle 16"/>
          <p:cNvSpPr>
            <a:spLocks noChangeArrowheads="1"/>
          </p:cNvSpPr>
          <p:nvPr/>
        </p:nvSpPr>
        <p:spPr bwMode="auto">
          <a:xfrm>
            <a:off x="65532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49169" name="Rectangle 17"/>
          <p:cNvSpPr>
            <a:spLocks noChangeArrowheads="1"/>
          </p:cNvSpPr>
          <p:nvPr/>
        </p:nvSpPr>
        <p:spPr bwMode="auto">
          <a:xfrm>
            <a:off x="7467600" y="35052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DE27D128-E4DE-43CF-8B1D-3E3B5621BC3A}"/>
              </a:ext>
            </a:extLst>
          </p:cNvPr>
          <p:cNvPicPr>
            <a:picLocks noChangeAspect="1"/>
          </p:cNvPicPr>
          <p:nvPr/>
        </p:nvPicPr>
        <p:blipFill>
          <a:blip r:embed="rId2"/>
          <a:stretch>
            <a:fillRect/>
          </a:stretch>
        </p:blipFill>
        <p:spPr>
          <a:xfrm>
            <a:off x="7934234" y="802443"/>
            <a:ext cx="3648166" cy="2121807"/>
          </a:xfrm>
          <a:prstGeom prst="rect">
            <a:avLst/>
          </a:prstGeom>
        </p:spPr>
      </p:pic>
    </p:spTree>
    <p:extLst>
      <p:ext uri="{BB962C8B-B14F-4D97-AF65-F5344CB8AC3E}">
        <p14:creationId xmlns:p14="http://schemas.microsoft.com/office/powerpoint/2010/main" val="964627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K-means: readjust centers</a:t>
            </a:r>
          </a:p>
        </p:txBody>
      </p:sp>
      <p:sp>
        <p:nvSpPr>
          <p:cNvPr id="54275"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6"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7"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8"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9"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0"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1" name="Oval 9"/>
          <p:cNvSpPr>
            <a:spLocks noChangeArrowheads="1"/>
          </p:cNvSpPr>
          <p:nvPr/>
        </p:nvSpPr>
        <p:spPr bwMode="auto">
          <a:xfrm>
            <a:off x="55626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2"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3"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4"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5"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6"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7" name="Rectangle 15"/>
          <p:cNvSpPr>
            <a:spLocks noChangeArrowheads="1"/>
          </p:cNvSpPr>
          <p:nvPr/>
        </p:nvSpPr>
        <p:spPr bwMode="auto">
          <a:xfrm>
            <a:off x="37338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4288" name="Rectangle 16"/>
          <p:cNvSpPr>
            <a:spLocks noChangeArrowheads="1"/>
          </p:cNvSpPr>
          <p:nvPr/>
        </p:nvSpPr>
        <p:spPr bwMode="auto">
          <a:xfrm>
            <a:off x="60198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4289"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18BA1EA5-3A74-4BF9-BDCC-37C62351DB1B}"/>
              </a:ext>
            </a:extLst>
          </p:cNvPr>
          <p:cNvPicPr>
            <a:picLocks noChangeAspect="1"/>
          </p:cNvPicPr>
          <p:nvPr/>
        </p:nvPicPr>
        <p:blipFill>
          <a:blip r:embed="rId2"/>
          <a:stretch>
            <a:fillRect/>
          </a:stretch>
        </p:blipFill>
        <p:spPr>
          <a:xfrm>
            <a:off x="7772400" y="567092"/>
            <a:ext cx="3413990" cy="1985608"/>
          </a:xfrm>
          <a:prstGeom prst="rect">
            <a:avLst/>
          </a:prstGeom>
        </p:spPr>
      </p:pic>
    </p:spTree>
    <p:extLst>
      <p:ext uri="{BB962C8B-B14F-4D97-AF65-F5344CB8AC3E}">
        <p14:creationId xmlns:p14="http://schemas.microsoft.com/office/powerpoint/2010/main" val="8407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US" sz="3200"/>
              <a:t>K-means: assign points to nearest center</a:t>
            </a:r>
          </a:p>
        </p:txBody>
      </p:sp>
      <p:sp>
        <p:nvSpPr>
          <p:cNvPr id="55299"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0"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1"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2"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3"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4"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5" name="Oval 9"/>
          <p:cNvSpPr>
            <a:spLocks noChangeArrowheads="1"/>
          </p:cNvSpPr>
          <p:nvPr/>
        </p:nvSpPr>
        <p:spPr bwMode="auto">
          <a:xfrm>
            <a:off x="5562600" y="3505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6"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7"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8"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9"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10"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11" name="Rectangle 15"/>
          <p:cNvSpPr>
            <a:spLocks noChangeArrowheads="1"/>
          </p:cNvSpPr>
          <p:nvPr/>
        </p:nvSpPr>
        <p:spPr bwMode="auto">
          <a:xfrm>
            <a:off x="37338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5312" name="Rectangle 16"/>
          <p:cNvSpPr>
            <a:spLocks noChangeArrowheads="1"/>
          </p:cNvSpPr>
          <p:nvPr/>
        </p:nvSpPr>
        <p:spPr bwMode="auto">
          <a:xfrm>
            <a:off x="60198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5313"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B5174AD6-02F4-40D6-92D7-E7139F5B416C}"/>
              </a:ext>
            </a:extLst>
          </p:cNvPr>
          <p:cNvPicPr>
            <a:picLocks noChangeAspect="1"/>
          </p:cNvPicPr>
          <p:nvPr/>
        </p:nvPicPr>
        <p:blipFill>
          <a:blip r:embed="rId2"/>
          <a:stretch>
            <a:fillRect/>
          </a:stretch>
        </p:blipFill>
        <p:spPr>
          <a:xfrm>
            <a:off x="8153400" y="722748"/>
            <a:ext cx="3146361" cy="1829952"/>
          </a:xfrm>
          <a:prstGeom prst="rect">
            <a:avLst/>
          </a:prstGeom>
        </p:spPr>
      </p:pic>
    </p:spTree>
    <p:extLst>
      <p:ext uri="{BB962C8B-B14F-4D97-AF65-F5344CB8AC3E}">
        <p14:creationId xmlns:p14="http://schemas.microsoft.com/office/powerpoint/2010/main" val="336260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Teacher</a:t>
            </a:r>
          </a:p>
        </p:txBody>
      </p:sp>
      <p:sp>
        <p:nvSpPr>
          <p:cNvPr id="3" name="Content Placeholder 2"/>
          <p:cNvSpPr>
            <a:spLocks noGrp="1"/>
          </p:cNvSpPr>
          <p:nvPr>
            <p:ph idx="1"/>
          </p:nvPr>
        </p:nvSpPr>
        <p:spPr>
          <a:xfrm>
            <a:off x="838200" y="1488682"/>
            <a:ext cx="10515600" cy="4705214"/>
          </a:xfrm>
        </p:spPr>
        <p:txBody>
          <a:bodyPr/>
          <a:lstStyle/>
          <a:p>
            <a:r>
              <a:rPr lang="en-IN"/>
              <a:t>Jiaul Paik</a:t>
            </a:r>
          </a:p>
          <a:p>
            <a:endParaRPr lang="en-IN"/>
          </a:p>
          <a:p>
            <a:pPr lvl="1"/>
            <a:r>
              <a:rPr lang="en-IN"/>
              <a:t>Email ids: </a:t>
            </a:r>
          </a:p>
          <a:p>
            <a:pPr lvl="2"/>
            <a:r>
              <a:rPr lang="en-IN">
                <a:hlinkClick r:id="rId2"/>
              </a:rPr>
              <a:t>jiaul@cet.iitkgp.ac.in</a:t>
            </a:r>
            <a:endParaRPr lang="en-IN"/>
          </a:p>
          <a:p>
            <a:pPr lvl="2"/>
            <a:r>
              <a:rPr lang="en-IN"/>
              <a:t>jia.paik@gmail.com</a:t>
            </a:r>
          </a:p>
          <a:p>
            <a:endParaRPr lang="en-IN"/>
          </a:p>
        </p:txBody>
      </p:sp>
    </p:spTree>
    <p:extLst>
      <p:ext uri="{BB962C8B-B14F-4D97-AF65-F5344CB8AC3E}">
        <p14:creationId xmlns:p14="http://schemas.microsoft.com/office/powerpoint/2010/main" val="1524076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K-means: readjust centers</a:t>
            </a:r>
          </a:p>
        </p:txBody>
      </p:sp>
      <p:sp>
        <p:nvSpPr>
          <p:cNvPr id="56323"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4"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5"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6"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7"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8"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9" name="Oval 9"/>
          <p:cNvSpPr>
            <a:spLocks noChangeArrowheads="1"/>
          </p:cNvSpPr>
          <p:nvPr/>
        </p:nvSpPr>
        <p:spPr bwMode="auto">
          <a:xfrm>
            <a:off x="5562600" y="3505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0"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1"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2"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3"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4"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5" name="Rectangle 15"/>
          <p:cNvSpPr>
            <a:spLocks noChangeArrowheads="1"/>
          </p:cNvSpPr>
          <p:nvPr/>
        </p:nvSpPr>
        <p:spPr bwMode="auto">
          <a:xfrm>
            <a:off x="36576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6336" name="Rectangle 16"/>
          <p:cNvSpPr>
            <a:spLocks noChangeArrowheads="1"/>
          </p:cNvSpPr>
          <p:nvPr/>
        </p:nvSpPr>
        <p:spPr bwMode="auto">
          <a:xfrm>
            <a:off x="5943600" y="30480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6337"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BFFAED9C-C98E-4B58-ACB2-DF9D7AB05426}"/>
              </a:ext>
            </a:extLst>
          </p:cNvPr>
          <p:cNvPicPr>
            <a:picLocks noChangeAspect="1"/>
          </p:cNvPicPr>
          <p:nvPr/>
        </p:nvPicPr>
        <p:blipFill>
          <a:blip r:embed="rId2"/>
          <a:stretch>
            <a:fillRect/>
          </a:stretch>
        </p:blipFill>
        <p:spPr>
          <a:xfrm>
            <a:off x="8153400" y="573311"/>
            <a:ext cx="3337790" cy="1941289"/>
          </a:xfrm>
          <a:prstGeom prst="rect">
            <a:avLst/>
          </a:prstGeom>
        </p:spPr>
      </p:pic>
    </p:spTree>
    <p:extLst>
      <p:ext uri="{BB962C8B-B14F-4D97-AF65-F5344CB8AC3E}">
        <p14:creationId xmlns:p14="http://schemas.microsoft.com/office/powerpoint/2010/main" val="1386937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73480" y="228600"/>
            <a:ext cx="9875520" cy="541214"/>
          </a:xfrm>
        </p:spPr>
        <p:txBody>
          <a:bodyPr/>
          <a:lstStyle/>
          <a:p>
            <a:r>
              <a:rPr lang="en-US" sz="3200"/>
              <a:t>K-means: The Expensive part</a:t>
            </a:r>
          </a:p>
        </p:txBody>
      </p:sp>
      <p:sp>
        <p:nvSpPr>
          <p:cNvPr id="4" name="TextBox 3"/>
          <p:cNvSpPr txBox="1"/>
          <p:nvPr/>
        </p:nvSpPr>
        <p:spPr>
          <a:xfrm>
            <a:off x="1353128" y="1219201"/>
            <a:ext cx="9036448" cy="461665"/>
          </a:xfrm>
          <a:prstGeom prst="rect">
            <a:avLst/>
          </a:prstGeom>
          <a:noFill/>
        </p:spPr>
        <p:txBody>
          <a:bodyPr wrap="none" rtlCol="0">
            <a:spAutoFit/>
          </a:bodyPr>
          <a:lstStyle/>
          <a:p>
            <a:r>
              <a:rPr lang="en-US" sz="2400">
                <a:solidFill>
                  <a:srgbClr val="0070C0"/>
                </a:solidFill>
              </a:rPr>
              <a:t>Create 10000 clusters from 1 billion vectors of dimension 1000</a:t>
            </a:r>
          </a:p>
        </p:txBody>
      </p:sp>
      <p:sp>
        <p:nvSpPr>
          <p:cNvPr id="6" name="Rectangle 5"/>
          <p:cNvSpPr/>
          <p:nvPr/>
        </p:nvSpPr>
        <p:spPr>
          <a:xfrm>
            <a:off x="2542499" y="254451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607305" y="363552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619412" y="487680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10" name="Down Arrow 9"/>
          <p:cNvSpPr/>
          <p:nvPr/>
        </p:nvSpPr>
        <p:spPr>
          <a:xfrm>
            <a:off x="4315395" y="333285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1" name="Down Arrow 10"/>
          <p:cNvSpPr/>
          <p:nvPr/>
        </p:nvSpPr>
        <p:spPr>
          <a:xfrm>
            <a:off x="4315752" y="440535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2" name="Straight Connector 11"/>
          <p:cNvCxnSpPr>
            <a:stCxn id="7" idx="1"/>
          </p:cNvCxnSpPr>
          <p:nvPr/>
        </p:nvCxnSpPr>
        <p:spPr>
          <a:xfrm flipH="1">
            <a:off x="2356629" y="401652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H="1">
            <a:off x="2374075" y="536533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2343728" y="401652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5" name="TextBox 14"/>
          <p:cNvSpPr txBox="1"/>
          <p:nvPr/>
        </p:nvSpPr>
        <p:spPr>
          <a:xfrm>
            <a:off x="942110" y="4317911"/>
            <a:ext cx="1207996" cy="646331"/>
          </a:xfrm>
          <a:prstGeom prst="rect">
            <a:avLst/>
          </a:prstGeom>
          <a:noFill/>
        </p:spPr>
        <p:txBody>
          <a:bodyPr wrap="square" rtlCol="0">
            <a:spAutoFit/>
          </a:bodyPr>
          <a:lstStyle/>
          <a:p>
            <a:pPr>
              <a:defRPr/>
            </a:pPr>
            <a:r>
              <a:rPr lang="en-US" kern="0">
                <a:solidFill>
                  <a:srgbClr val="0070C0"/>
                </a:solidFill>
              </a:rPr>
              <a:t>Iterative steps</a:t>
            </a:r>
          </a:p>
        </p:txBody>
      </p:sp>
      <p:cxnSp>
        <p:nvCxnSpPr>
          <p:cNvPr id="19" name="Straight Arrow Connector 18"/>
          <p:cNvCxnSpPr>
            <a:stCxn id="7" idx="3"/>
          </p:cNvCxnSpPr>
          <p:nvPr/>
        </p:nvCxnSpPr>
        <p:spPr>
          <a:xfrm>
            <a:off x="6264906" y="4016523"/>
            <a:ext cx="11080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72929" y="3810001"/>
                <a:ext cx="35589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10</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3</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4</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17</m:t>
                          </m:r>
                        </m:sup>
                      </m:sSup>
                    </m:oMath>
                  </m:oMathPara>
                </a14:m>
                <a:endParaRPr lang="en-US" sz="2400">
                  <a:solidFill>
                    <a:srgbClr val="0070C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7372929" y="3810001"/>
                <a:ext cx="3558923" cy="46166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131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9875520" cy="5562600"/>
          </a:xfrm>
        </p:spPr>
        <p:txBody>
          <a:bodyPr>
            <a:normAutofit/>
          </a:bodyPr>
          <a:lstStyle/>
          <a:p>
            <a:pPr marL="0" indent="0">
              <a:buNone/>
            </a:pPr>
            <a:r>
              <a:rPr lang="en-US" b="0"/>
              <a:t>Sampling based k-mean</a:t>
            </a:r>
          </a:p>
          <a:p>
            <a:pPr marL="0" indent="0">
              <a:buNone/>
            </a:pPr>
            <a:endParaRPr lang="en-US" b="0"/>
          </a:p>
          <a:p>
            <a:pPr marL="800100" lvl="1" indent="-342900"/>
            <a:r>
              <a:rPr lang="en-US" b="0">
                <a:solidFill>
                  <a:srgbClr val="0070C0"/>
                </a:solidFill>
              </a:rPr>
              <a:t>Take a random sample from the data </a:t>
            </a:r>
          </a:p>
          <a:p>
            <a:pPr marL="800100" lvl="1" indent="-342900"/>
            <a:endParaRPr lang="en-US" b="0">
              <a:solidFill>
                <a:srgbClr val="0070C0"/>
              </a:solidFill>
            </a:endParaRPr>
          </a:p>
          <a:p>
            <a:pPr marL="800100" lvl="1" indent="-342900"/>
            <a:r>
              <a:rPr lang="en-US" b="0">
                <a:solidFill>
                  <a:srgbClr val="0070C0"/>
                </a:solidFill>
              </a:rPr>
              <a:t>Apply </a:t>
            </a:r>
            <a:r>
              <a:rPr lang="en-US" b="0" err="1">
                <a:solidFill>
                  <a:srgbClr val="0070C0"/>
                </a:solidFill>
              </a:rPr>
              <a:t>kmean</a:t>
            </a:r>
            <a:r>
              <a:rPr lang="en-US" b="0">
                <a:solidFill>
                  <a:srgbClr val="0070C0"/>
                </a:solidFill>
              </a:rPr>
              <a:t> on that data to produce the approximate centroids </a:t>
            </a:r>
          </a:p>
          <a:p>
            <a:pPr marL="457200" lvl="1" indent="0">
              <a:buNone/>
            </a:pPr>
            <a:endParaRPr lang="en-US" sz="2800">
              <a:solidFill>
                <a:srgbClr val="0070C0"/>
              </a:solidFill>
            </a:endParaRPr>
          </a:p>
          <a:p>
            <a:pPr marL="800100" lvl="1" indent="-342900"/>
            <a:endParaRPr lang="en-US" sz="2800">
              <a:solidFill>
                <a:srgbClr val="0070C0"/>
              </a:solidFill>
            </a:endParaRPr>
          </a:p>
          <a:p>
            <a:pPr marL="800100" lvl="1" indent="-342900"/>
            <a:r>
              <a:rPr lang="en-US" b="0">
                <a:solidFill>
                  <a:srgbClr val="0070C0"/>
                </a:solidFill>
              </a:rPr>
              <a:t>Key assumption: </a:t>
            </a:r>
          </a:p>
          <a:p>
            <a:pPr marL="1257300" lvl="2" indent="-342900"/>
            <a:r>
              <a:rPr lang="en-US" b="0">
                <a:solidFill>
                  <a:srgbClr val="0070C0"/>
                </a:solidFill>
              </a:rPr>
              <a:t>The centroids from the random samples are very close to the centroids of the original data</a:t>
            </a:r>
          </a:p>
          <a:p>
            <a:pPr marL="457200" lvl="1" indent="0">
              <a:buNone/>
            </a:pPr>
            <a:endParaRPr lang="en-US" b="0">
              <a:solidFill>
                <a:srgbClr val="0070C0"/>
              </a:solidFill>
            </a:endParaRPr>
          </a:p>
        </p:txBody>
      </p:sp>
      <p:sp>
        <p:nvSpPr>
          <p:cNvPr id="5" name="Rectangle 2"/>
          <p:cNvSpPr>
            <a:spLocks noGrp="1" noChangeArrowheads="1"/>
          </p:cNvSpPr>
          <p:nvPr>
            <p:ph type="title"/>
          </p:nvPr>
        </p:nvSpPr>
        <p:spPr>
          <a:xfrm>
            <a:off x="1173480" y="228600"/>
            <a:ext cx="9875520" cy="541214"/>
          </a:xfrm>
        </p:spPr>
        <p:txBody>
          <a:bodyPr/>
          <a:lstStyle/>
          <a:p>
            <a:r>
              <a:rPr lang="en-US" sz="3200"/>
              <a:t>Solution 1: Improving Algorithmic Efficiency </a:t>
            </a:r>
          </a:p>
        </p:txBody>
      </p:sp>
      <p:sp>
        <p:nvSpPr>
          <p:cNvPr id="4" name="TextBox 3"/>
          <p:cNvSpPr txBox="1"/>
          <p:nvPr/>
        </p:nvSpPr>
        <p:spPr>
          <a:xfrm>
            <a:off x="1524001" y="5715001"/>
            <a:ext cx="9143999" cy="646331"/>
          </a:xfrm>
          <a:prstGeom prst="rect">
            <a:avLst/>
          </a:prstGeom>
          <a:noFill/>
        </p:spPr>
        <p:txBody>
          <a:bodyPr wrap="square" rtlCol="0">
            <a:spAutoFit/>
          </a:bodyPr>
          <a:lstStyle/>
          <a:p>
            <a:r>
              <a:rPr lang="en-US">
                <a:solidFill>
                  <a:schemeClr val="bg1"/>
                </a:solidFill>
              </a:rPr>
              <a:t>Selective Search: Efficient and Effective Search of Large Textual Collections </a:t>
            </a:r>
          </a:p>
          <a:p>
            <a:r>
              <a:rPr lang="en-US">
                <a:solidFill>
                  <a:schemeClr val="bg1"/>
                </a:solidFill>
              </a:rPr>
              <a:t>by Kulkarni and Callan, ACM TOIS, 2016</a:t>
            </a:r>
          </a:p>
        </p:txBody>
      </p:sp>
    </p:spTree>
    <p:extLst>
      <p:ext uri="{BB962C8B-B14F-4D97-AF65-F5344CB8AC3E}">
        <p14:creationId xmlns:p14="http://schemas.microsoft.com/office/powerpoint/2010/main" val="21748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55858" y="148128"/>
            <a:ext cx="9875520" cy="304800"/>
          </a:xfrm>
        </p:spPr>
        <p:txBody>
          <a:bodyPr>
            <a:normAutofit fontScale="90000"/>
          </a:bodyPr>
          <a:lstStyle/>
          <a:p>
            <a:br>
              <a:rPr lang="en-US" sz="2400"/>
            </a:br>
            <a:r>
              <a:rPr lang="en-US" sz="2400"/>
              <a:t>Illustration: Sampling based k-mean</a:t>
            </a:r>
            <a:br>
              <a:rPr lang="en-US" sz="2400"/>
            </a:br>
            <a:endParaRPr lang="en-US" sz="2400"/>
          </a:p>
        </p:txBody>
      </p:sp>
      <p:sp>
        <p:nvSpPr>
          <p:cNvPr id="48133" name="Oval 5"/>
          <p:cNvSpPr>
            <a:spLocks noChangeAspect="1" noChangeArrowheads="1"/>
          </p:cNvSpPr>
          <p:nvPr/>
        </p:nvSpPr>
        <p:spPr bwMode="auto">
          <a:xfrm>
            <a:off x="1158240" y="17526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5" name="Oval 5"/>
          <p:cNvSpPr>
            <a:spLocks noChangeAspect="1" noChangeArrowheads="1"/>
          </p:cNvSpPr>
          <p:nvPr/>
        </p:nvSpPr>
        <p:spPr bwMode="auto">
          <a:xfrm>
            <a:off x="1341120" y="19050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6" name="Oval 5"/>
          <p:cNvSpPr>
            <a:spLocks noChangeAspect="1" noChangeArrowheads="1"/>
          </p:cNvSpPr>
          <p:nvPr/>
        </p:nvSpPr>
        <p:spPr bwMode="auto">
          <a:xfrm>
            <a:off x="1524000" y="2057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 name="Oval 5"/>
          <p:cNvSpPr>
            <a:spLocks noChangeAspect="1" noChangeArrowheads="1"/>
          </p:cNvSpPr>
          <p:nvPr/>
        </p:nvSpPr>
        <p:spPr bwMode="auto">
          <a:xfrm>
            <a:off x="1815412" y="178322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 name="Oval 5"/>
          <p:cNvSpPr>
            <a:spLocks noChangeAspect="1" noChangeArrowheads="1"/>
          </p:cNvSpPr>
          <p:nvPr/>
        </p:nvSpPr>
        <p:spPr bwMode="auto">
          <a:xfrm>
            <a:off x="1993164" y="19812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 name="Oval 5"/>
          <p:cNvSpPr>
            <a:spLocks noChangeAspect="1" noChangeArrowheads="1"/>
          </p:cNvSpPr>
          <p:nvPr/>
        </p:nvSpPr>
        <p:spPr bwMode="auto">
          <a:xfrm>
            <a:off x="1341120" y="14478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 name="Oval 5"/>
          <p:cNvSpPr>
            <a:spLocks noChangeAspect="1" noChangeArrowheads="1"/>
          </p:cNvSpPr>
          <p:nvPr/>
        </p:nvSpPr>
        <p:spPr bwMode="auto">
          <a:xfrm>
            <a:off x="2084604" y="16002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1" name="Oval 5"/>
          <p:cNvSpPr>
            <a:spLocks noChangeAspect="1" noChangeArrowheads="1"/>
          </p:cNvSpPr>
          <p:nvPr/>
        </p:nvSpPr>
        <p:spPr bwMode="auto">
          <a:xfrm>
            <a:off x="2176044" y="17761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2" name="Oval 5"/>
          <p:cNvSpPr>
            <a:spLocks noChangeAspect="1" noChangeArrowheads="1"/>
          </p:cNvSpPr>
          <p:nvPr/>
        </p:nvSpPr>
        <p:spPr bwMode="auto">
          <a:xfrm>
            <a:off x="1735936" y="139510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3" name="Oval 5"/>
          <p:cNvSpPr>
            <a:spLocks noChangeAspect="1" noChangeArrowheads="1"/>
          </p:cNvSpPr>
          <p:nvPr/>
        </p:nvSpPr>
        <p:spPr bwMode="auto">
          <a:xfrm>
            <a:off x="1436833" y="168067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4" name="Oval 5"/>
          <p:cNvSpPr>
            <a:spLocks noChangeAspect="1" noChangeArrowheads="1"/>
          </p:cNvSpPr>
          <p:nvPr/>
        </p:nvSpPr>
        <p:spPr bwMode="auto">
          <a:xfrm>
            <a:off x="3513461" y="143925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5" name="Oval 5"/>
          <p:cNvSpPr>
            <a:spLocks noChangeAspect="1" noChangeArrowheads="1"/>
          </p:cNvSpPr>
          <p:nvPr/>
        </p:nvSpPr>
        <p:spPr bwMode="auto">
          <a:xfrm>
            <a:off x="3147701" y="180743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6" name="Oval 5"/>
          <p:cNvSpPr>
            <a:spLocks noChangeAspect="1" noChangeArrowheads="1"/>
          </p:cNvSpPr>
          <p:nvPr/>
        </p:nvSpPr>
        <p:spPr bwMode="auto">
          <a:xfrm>
            <a:off x="3970661" y="14150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7" name="Oval 5"/>
          <p:cNvSpPr>
            <a:spLocks noChangeAspect="1" noChangeArrowheads="1"/>
          </p:cNvSpPr>
          <p:nvPr/>
        </p:nvSpPr>
        <p:spPr bwMode="auto">
          <a:xfrm>
            <a:off x="4035608" y="172411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8" name="Oval 5"/>
          <p:cNvSpPr>
            <a:spLocks noChangeAspect="1" noChangeArrowheads="1"/>
          </p:cNvSpPr>
          <p:nvPr/>
        </p:nvSpPr>
        <p:spPr bwMode="auto">
          <a:xfrm>
            <a:off x="3434839" y="2057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9" name="Oval 5"/>
          <p:cNvSpPr>
            <a:spLocks noChangeAspect="1" noChangeArrowheads="1"/>
          </p:cNvSpPr>
          <p:nvPr/>
        </p:nvSpPr>
        <p:spPr bwMode="auto">
          <a:xfrm>
            <a:off x="3894602" y="202179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0" name="Oval 5"/>
          <p:cNvSpPr>
            <a:spLocks noChangeAspect="1" noChangeArrowheads="1"/>
          </p:cNvSpPr>
          <p:nvPr/>
        </p:nvSpPr>
        <p:spPr bwMode="auto">
          <a:xfrm>
            <a:off x="3434839" y="16799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1" name="Oval 5"/>
          <p:cNvSpPr>
            <a:spLocks noChangeAspect="1" noChangeArrowheads="1"/>
          </p:cNvSpPr>
          <p:nvPr/>
        </p:nvSpPr>
        <p:spPr bwMode="auto">
          <a:xfrm>
            <a:off x="3803162" y="161729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2" name="Oval 5"/>
          <p:cNvSpPr>
            <a:spLocks noChangeAspect="1" noChangeArrowheads="1"/>
          </p:cNvSpPr>
          <p:nvPr/>
        </p:nvSpPr>
        <p:spPr bwMode="auto">
          <a:xfrm>
            <a:off x="3758724" y="185087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3" name="Oval 5"/>
          <p:cNvSpPr>
            <a:spLocks noChangeAspect="1" noChangeArrowheads="1"/>
          </p:cNvSpPr>
          <p:nvPr/>
        </p:nvSpPr>
        <p:spPr bwMode="auto">
          <a:xfrm>
            <a:off x="3526279" y="186084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4" name="Oval 5"/>
          <p:cNvSpPr>
            <a:spLocks noChangeAspect="1" noChangeArrowheads="1"/>
          </p:cNvSpPr>
          <p:nvPr/>
        </p:nvSpPr>
        <p:spPr bwMode="auto">
          <a:xfrm>
            <a:off x="4084320" y="191354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5" name="Oval 5"/>
          <p:cNvSpPr>
            <a:spLocks noChangeAspect="1" noChangeArrowheads="1"/>
          </p:cNvSpPr>
          <p:nvPr/>
        </p:nvSpPr>
        <p:spPr bwMode="auto">
          <a:xfrm>
            <a:off x="3147701" y="204743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6" name="Oval 5"/>
          <p:cNvSpPr>
            <a:spLocks noChangeAspect="1" noChangeArrowheads="1"/>
          </p:cNvSpPr>
          <p:nvPr/>
        </p:nvSpPr>
        <p:spPr bwMode="auto">
          <a:xfrm>
            <a:off x="3758724" y="12626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7" name="Oval 5"/>
          <p:cNvSpPr>
            <a:spLocks noChangeAspect="1" noChangeArrowheads="1"/>
          </p:cNvSpPr>
          <p:nvPr/>
        </p:nvSpPr>
        <p:spPr bwMode="auto">
          <a:xfrm>
            <a:off x="3379292" y="12626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8" name="Oval 5"/>
          <p:cNvSpPr>
            <a:spLocks noChangeAspect="1" noChangeArrowheads="1"/>
          </p:cNvSpPr>
          <p:nvPr/>
        </p:nvSpPr>
        <p:spPr bwMode="auto">
          <a:xfrm>
            <a:off x="3147701" y="153895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9" name="Oval 5"/>
          <p:cNvSpPr>
            <a:spLocks noChangeAspect="1" noChangeArrowheads="1"/>
          </p:cNvSpPr>
          <p:nvPr/>
        </p:nvSpPr>
        <p:spPr bwMode="auto">
          <a:xfrm>
            <a:off x="2398235" y="27474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3" name="Oval 5"/>
          <p:cNvSpPr>
            <a:spLocks noChangeAspect="1" noChangeArrowheads="1"/>
          </p:cNvSpPr>
          <p:nvPr/>
        </p:nvSpPr>
        <p:spPr bwMode="auto">
          <a:xfrm>
            <a:off x="2581115" y="28998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4" name="Oval 5"/>
          <p:cNvSpPr>
            <a:spLocks noChangeAspect="1" noChangeArrowheads="1"/>
          </p:cNvSpPr>
          <p:nvPr/>
        </p:nvSpPr>
        <p:spPr bwMode="auto">
          <a:xfrm>
            <a:off x="2781941" y="2819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5" name="Oval 5"/>
          <p:cNvSpPr>
            <a:spLocks noChangeAspect="1" noChangeArrowheads="1"/>
          </p:cNvSpPr>
          <p:nvPr/>
        </p:nvSpPr>
        <p:spPr bwMode="auto">
          <a:xfrm>
            <a:off x="2255520" y="24084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6" name="Oval 5"/>
          <p:cNvSpPr>
            <a:spLocks noChangeAspect="1" noChangeArrowheads="1"/>
          </p:cNvSpPr>
          <p:nvPr/>
        </p:nvSpPr>
        <p:spPr bwMode="auto">
          <a:xfrm>
            <a:off x="2599061" y="23322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7" name="Oval 5"/>
          <p:cNvSpPr>
            <a:spLocks noChangeAspect="1" noChangeArrowheads="1"/>
          </p:cNvSpPr>
          <p:nvPr/>
        </p:nvSpPr>
        <p:spPr bwMode="auto">
          <a:xfrm>
            <a:off x="2543513" y="25608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8" name="Oval 5"/>
          <p:cNvSpPr>
            <a:spLocks noChangeAspect="1" noChangeArrowheads="1"/>
          </p:cNvSpPr>
          <p:nvPr/>
        </p:nvSpPr>
        <p:spPr bwMode="auto">
          <a:xfrm>
            <a:off x="2164080" y="262711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9" name="Oval 5"/>
          <p:cNvSpPr>
            <a:spLocks noChangeAspect="1" noChangeArrowheads="1"/>
          </p:cNvSpPr>
          <p:nvPr/>
        </p:nvSpPr>
        <p:spPr bwMode="auto">
          <a:xfrm>
            <a:off x="2239283" y="28956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0" name="Oval 5"/>
          <p:cNvSpPr>
            <a:spLocks noChangeAspect="1" noChangeArrowheads="1"/>
          </p:cNvSpPr>
          <p:nvPr/>
        </p:nvSpPr>
        <p:spPr bwMode="auto">
          <a:xfrm>
            <a:off x="2873381" y="240279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1" name="Oval 5"/>
          <p:cNvSpPr>
            <a:spLocks noChangeAspect="1" noChangeArrowheads="1"/>
          </p:cNvSpPr>
          <p:nvPr/>
        </p:nvSpPr>
        <p:spPr bwMode="auto">
          <a:xfrm>
            <a:off x="3046006" y="268124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2" name="Oval 5"/>
          <p:cNvSpPr>
            <a:spLocks noChangeAspect="1" noChangeArrowheads="1"/>
          </p:cNvSpPr>
          <p:nvPr/>
        </p:nvSpPr>
        <p:spPr bwMode="auto">
          <a:xfrm>
            <a:off x="2964821" y="29718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3" name="Oval 5"/>
          <p:cNvSpPr>
            <a:spLocks noChangeAspect="1" noChangeArrowheads="1"/>
          </p:cNvSpPr>
          <p:nvPr/>
        </p:nvSpPr>
        <p:spPr bwMode="auto">
          <a:xfrm>
            <a:off x="2760576" y="25950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3" name="Straight Connector 2"/>
          <p:cNvCxnSpPr/>
          <p:nvPr/>
        </p:nvCxnSpPr>
        <p:spPr>
          <a:xfrm>
            <a:off x="975360" y="1143000"/>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5360" y="3276600"/>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a:spLocks noChangeAspect="1"/>
          </p:cNvSpPr>
          <p:nvPr/>
        </p:nvSpPr>
        <p:spPr>
          <a:xfrm>
            <a:off x="1661461" y="1775460"/>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59" name="Rectangle 58"/>
          <p:cNvSpPr>
            <a:spLocks noChangeAspect="1"/>
          </p:cNvSpPr>
          <p:nvPr/>
        </p:nvSpPr>
        <p:spPr>
          <a:xfrm>
            <a:off x="3640539" y="1722760"/>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60" name="Rectangle 59"/>
          <p:cNvSpPr>
            <a:spLocks noChangeAspect="1"/>
          </p:cNvSpPr>
          <p:nvPr/>
        </p:nvSpPr>
        <p:spPr>
          <a:xfrm>
            <a:off x="2581117" y="2726178"/>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8" name="Right Arrow 7"/>
          <p:cNvSpPr/>
          <p:nvPr/>
        </p:nvSpPr>
        <p:spPr>
          <a:xfrm>
            <a:off x="5031194" y="1802450"/>
            <a:ext cx="1828800" cy="68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C00000"/>
                </a:solidFill>
              </a:rPr>
              <a:t>Random sample</a:t>
            </a:r>
          </a:p>
          <a:p>
            <a:pPr algn="ctr"/>
            <a:r>
              <a:rPr lang="en-US" sz="1200">
                <a:solidFill>
                  <a:srgbClr val="C00000"/>
                </a:solidFill>
              </a:rPr>
              <a:t>(30%)</a:t>
            </a:r>
          </a:p>
        </p:txBody>
      </p:sp>
      <p:cxnSp>
        <p:nvCxnSpPr>
          <p:cNvPr id="63" name="Straight Connector 62"/>
          <p:cNvCxnSpPr/>
          <p:nvPr/>
        </p:nvCxnSpPr>
        <p:spPr>
          <a:xfrm>
            <a:off x="7193280" y="1162228"/>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193280" y="3295828"/>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Oval 5"/>
          <p:cNvSpPr>
            <a:spLocks noChangeAspect="1" noChangeArrowheads="1"/>
          </p:cNvSpPr>
          <p:nvPr/>
        </p:nvSpPr>
        <p:spPr bwMode="auto">
          <a:xfrm>
            <a:off x="2143570" y="275744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6" name="Oval 5"/>
          <p:cNvSpPr>
            <a:spLocks noChangeAspect="1" noChangeArrowheads="1"/>
          </p:cNvSpPr>
          <p:nvPr/>
        </p:nvSpPr>
        <p:spPr bwMode="auto">
          <a:xfrm>
            <a:off x="4034752" y="15674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7" name="Oval 5"/>
          <p:cNvSpPr>
            <a:spLocks noChangeAspect="1" noChangeArrowheads="1"/>
          </p:cNvSpPr>
          <p:nvPr/>
        </p:nvSpPr>
        <p:spPr bwMode="auto">
          <a:xfrm>
            <a:off x="3056261" y="138085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8" name="Oval 5"/>
          <p:cNvSpPr>
            <a:spLocks noChangeAspect="1" noChangeArrowheads="1"/>
          </p:cNvSpPr>
          <p:nvPr/>
        </p:nvSpPr>
        <p:spPr bwMode="auto">
          <a:xfrm>
            <a:off x="7467600" y="1676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9" name="Oval 5"/>
          <p:cNvSpPr>
            <a:spLocks noChangeAspect="1" noChangeArrowheads="1"/>
          </p:cNvSpPr>
          <p:nvPr/>
        </p:nvSpPr>
        <p:spPr bwMode="auto">
          <a:xfrm>
            <a:off x="7559040" y="195983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0" name="Oval 5"/>
          <p:cNvSpPr>
            <a:spLocks noChangeAspect="1" noChangeArrowheads="1"/>
          </p:cNvSpPr>
          <p:nvPr/>
        </p:nvSpPr>
        <p:spPr bwMode="auto">
          <a:xfrm>
            <a:off x="7806868" y="157320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1" name="Oval 5"/>
          <p:cNvSpPr>
            <a:spLocks noChangeAspect="1" noChangeArrowheads="1"/>
          </p:cNvSpPr>
          <p:nvPr/>
        </p:nvSpPr>
        <p:spPr bwMode="auto">
          <a:xfrm>
            <a:off x="9570720" y="16037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2" name="Oval 5"/>
          <p:cNvSpPr>
            <a:spLocks noChangeAspect="1" noChangeArrowheads="1"/>
          </p:cNvSpPr>
          <p:nvPr/>
        </p:nvSpPr>
        <p:spPr bwMode="auto">
          <a:xfrm>
            <a:off x="9753600" y="17561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3" name="Oval 5"/>
          <p:cNvSpPr>
            <a:spLocks noChangeAspect="1" noChangeArrowheads="1"/>
          </p:cNvSpPr>
          <p:nvPr/>
        </p:nvSpPr>
        <p:spPr bwMode="auto">
          <a:xfrm>
            <a:off x="9993737" y="19847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4" name="Oval 5"/>
          <p:cNvSpPr>
            <a:spLocks noChangeAspect="1" noChangeArrowheads="1"/>
          </p:cNvSpPr>
          <p:nvPr/>
        </p:nvSpPr>
        <p:spPr bwMode="auto">
          <a:xfrm>
            <a:off x="9928789" y="154892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5" name="Oval 5"/>
          <p:cNvSpPr>
            <a:spLocks noChangeAspect="1" noChangeArrowheads="1"/>
          </p:cNvSpPr>
          <p:nvPr/>
        </p:nvSpPr>
        <p:spPr bwMode="auto">
          <a:xfrm>
            <a:off x="10232165" y="172625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6" name="Oval 5"/>
          <p:cNvSpPr>
            <a:spLocks noChangeAspect="1" noChangeArrowheads="1"/>
          </p:cNvSpPr>
          <p:nvPr/>
        </p:nvSpPr>
        <p:spPr bwMode="auto">
          <a:xfrm>
            <a:off x="8473440" y="262569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7" name="Oval 5"/>
          <p:cNvSpPr>
            <a:spLocks noChangeAspect="1" noChangeArrowheads="1"/>
          </p:cNvSpPr>
          <p:nvPr/>
        </p:nvSpPr>
        <p:spPr bwMode="auto">
          <a:xfrm>
            <a:off x="8656320" y="277809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8" name="Oval 5"/>
          <p:cNvSpPr>
            <a:spLocks noChangeAspect="1" noChangeArrowheads="1"/>
          </p:cNvSpPr>
          <p:nvPr/>
        </p:nvSpPr>
        <p:spPr bwMode="auto">
          <a:xfrm>
            <a:off x="8839200" y="254308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9" name="Oval 5"/>
          <p:cNvSpPr>
            <a:spLocks noChangeAspect="1" noChangeArrowheads="1"/>
          </p:cNvSpPr>
          <p:nvPr/>
        </p:nvSpPr>
        <p:spPr bwMode="auto">
          <a:xfrm>
            <a:off x="9116083" y="26712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10" name="Straight Arrow Connector 9"/>
          <p:cNvCxnSpPr>
            <a:stCxn id="6" idx="0"/>
          </p:cNvCxnSpPr>
          <p:nvPr/>
        </p:nvCxnSpPr>
        <p:spPr>
          <a:xfrm flipV="1">
            <a:off x="1735939" y="1066800"/>
            <a:ext cx="954565" cy="7086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59" idx="0"/>
          </p:cNvCxnSpPr>
          <p:nvPr/>
        </p:nvCxnSpPr>
        <p:spPr>
          <a:xfrm flipH="1" flipV="1">
            <a:off x="2730070" y="1066800"/>
            <a:ext cx="984947" cy="6559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2672558" y="1100914"/>
            <a:ext cx="34909" cy="15831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2179049" y="754880"/>
            <a:ext cx="1433406" cy="276999"/>
          </a:xfrm>
          <a:prstGeom prst="rect">
            <a:avLst/>
          </a:prstGeom>
          <a:noFill/>
        </p:spPr>
        <p:txBody>
          <a:bodyPr wrap="none" rtlCol="0">
            <a:spAutoFit/>
          </a:bodyPr>
          <a:lstStyle/>
          <a:p>
            <a:r>
              <a:rPr lang="en-US" sz="1200">
                <a:solidFill>
                  <a:srgbClr val="292934"/>
                </a:solidFill>
              </a:rPr>
              <a:t>original centroids</a:t>
            </a:r>
          </a:p>
        </p:txBody>
      </p:sp>
      <p:cxnSp>
        <p:nvCxnSpPr>
          <p:cNvPr id="87" name="Straight Connector 86"/>
          <p:cNvCxnSpPr/>
          <p:nvPr/>
        </p:nvCxnSpPr>
        <p:spPr>
          <a:xfrm>
            <a:off x="7303520" y="4191000"/>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303520" y="6324600"/>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5"/>
          <p:cNvSpPr>
            <a:spLocks noChangeAspect="1" noChangeArrowheads="1"/>
          </p:cNvSpPr>
          <p:nvPr/>
        </p:nvSpPr>
        <p:spPr bwMode="auto">
          <a:xfrm>
            <a:off x="7577840" y="4705172"/>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0" name="Oval 5"/>
          <p:cNvSpPr>
            <a:spLocks noChangeAspect="1" noChangeArrowheads="1"/>
          </p:cNvSpPr>
          <p:nvPr/>
        </p:nvSpPr>
        <p:spPr bwMode="auto">
          <a:xfrm>
            <a:off x="7669280" y="498860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1" name="Oval 5"/>
          <p:cNvSpPr>
            <a:spLocks noChangeAspect="1" noChangeArrowheads="1"/>
          </p:cNvSpPr>
          <p:nvPr/>
        </p:nvSpPr>
        <p:spPr bwMode="auto">
          <a:xfrm>
            <a:off x="7917108" y="460198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2" name="Oval 5"/>
          <p:cNvSpPr>
            <a:spLocks noChangeAspect="1" noChangeArrowheads="1"/>
          </p:cNvSpPr>
          <p:nvPr/>
        </p:nvSpPr>
        <p:spPr bwMode="auto">
          <a:xfrm>
            <a:off x="9680960" y="46325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3" name="Oval 5"/>
          <p:cNvSpPr>
            <a:spLocks noChangeAspect="1" noChangeArrowheads="1"/>
          </p:cNvSpPr>
          <p:nvPr/>
        </p:nvSpPr>
        <p:spPr bwMode="auto">
          <a:xfrm>
            <a:off x="9863840" y="47849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4" name="Oval 5"/>
          <p:cNvSpPr>
            <a:spLocks noChangeAspect="1" noChangeArrowheads="1"/>
          </p:cNvSpPr>
          <p:nvPr/>
        </p:nvSpPr>
        <p:spPr bwMode="auto">
          <a:xfrm>
            <a:off x="10103977" y="50135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5" name="Oval 5"/>
          <p:cNvSpPr>
            <a:spLocks noChangeAspect="1" noChangeArrowheads="1"/>
          </p:cNvSpPr>
          <p:nvPr/>
        </p:nvSpPr>
        <p:spPr bwMode="auto">
          <a:xfrm>
            <a:off x="10039030" y="457769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6" name="Oval 5"/>
          <p:cNvSpPr>
            <a:spLocks noChangeAspect="1" noChangeArrowheads="1"/>
          </p:cNvSpPr>
          <p:nvPr/>
        </p:nvSpPr>
        <p:spPr bwMode="auto">
          <a:xfrm>
            <a:off x="10342405" y="4755022"/>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7" name="Oval 5"/>
          <p:cNvSpPr>
            <a:spLocks noChangeAspect="1" noChangeArrowheads="1"/>
          </p:cNvSpPr>
          <p:nvPr/>
        </p:nvSpPr>
        <p:spPr bwMode="auto">
          <a:xfrm>
            <a:off x="8583680" y="565446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8" name="Oval 5"/>
          <p:cNvSpPr>
            <a:spLocks noChangeAspect="1" noChangeArrowheads="1"/>
          </p:cNvSpPr>
          <p:nvPr/>
        </p:nvSpPr>
        <p:spPr bwMode="auto">
          <a:xfrm>
            <a:off x="8766560" y="580686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9" name="Oval 5"/>
          <p:cNvSpPr>
            <a:spLocks noChangeAspect="1" noChangeArrowheads="1"/>
          </p:cNvSpPr>
          <p:nvPr/>
        </p:nvSpPr>
        <p:spPr bwMode="auto">
          <a:xfrm>
            <a:off x="8949440" y="557185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00" name="Oval 5"/>
          <p:cNvSpPr>
            <a:spLocks noChangeAspect="1" noChangeArrowheads="1"/>
          </p:cNvSpPr>
          <p:nvPr/>
        </p:nvSpPr>
        <p:spPr bwMode="auto">
          <a:xfrm>
            <a:off x="9226324" y="570004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5" name="Down Arrow 54"/>
          <p:cNvSpPr/>
          <p:nvPr/>
        </p:nvSpPr>
        <p:spPr>
          <a:xfrm>
            <a:off x="8234156" y="3352800"/>
            <a:ext cx="1446804"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err="1">
                <a:solidFill>
                  <a:srgbClr val="C00000"/>
                </a:solidFill>
              </a:rPr>
              <a:t>kmean</a:t>
            </a:r>
            <a:endParaRPr lang="en-US" sz="1000" b="1">
              <a:solidFill>
                <a:srgbClr val="C00000"/>
              </a:solidFill>
            </a:endParaRPr>
          </a:p>
        </p:txBody>
      </p:sp>
      <p:sp>
        <p:nvSpPr>
          <p:cNvPr id="102" name="Rectangle 101"/>
          <p:cNvSpPr>
            <a:spLocks noChangeAspect="1"/>
          </p:cNvSpPr>
          <p:nvPr/>
        </p:nvSpPr>
        <p:spPr>
          <a:xfrm>
            <a:off x="7837377" y="4831222"/>
            <a:ext cx="148952" cy="10668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103" name="Rectangle 102"/>
          <p:cNvSpPr>
            <a:spLocks noChangeAspect="1"/>
          </p:cNvSpPr>
          <p:nvPr/>
        </p:nvSpPr>
        <p:spPr>
          <a:xfrm>
            <a:off x="10087485" y="4830653"/>
            <a:ext cx="148952" cy="10668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104" name="Rectangle 103"/>
          <p:cNvSpPr>
            <a:spLocks noChangeAspect="1"/>
          </p:cNvSpPr>
          <p:nvPr/>
        </p:nvSpPr>
        <p:spPr>
          <a:xfrm>
            <a:off x="8930642" y="5745765"/>
            <a:ext cx="148952" cy="106680"/>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58" name="TextBox 57"/>
          <p:cNvSpPr txBox="1"/>
          <p:nvPr/>
        </p:nvSpPr>
        <p:spPr>
          <a:xfrm>
            <a:off x="9823550" y="5625629"/>
            <a:ext cx="1301651" cy="646331"/>
          </a:xfrm>
          <a:prstGeom prst="rect">
            <a:avLst/>
          </a:prstGeom>
          <a:noFill/>
        </p:spPr>
        <p:txBody>
          <a:bodyPr wrap="square" rtlCol="0">
            <a:spAutoFit/>
          </a:bodyPr>
          <a:lstStyle/>
          <a:p>
            <a:r>
              <a:rPr lang="en-US" err="1">
                <a:solidFill>
                  <a:srgbClr val="292934"/>
                </a:solidFill>
              </a:rPr>
              <a:t>approx</a:t>
            </a:r>
            <a:r>
              <a:rPr lang="en-US">
                <a:solidFill>
                  <a:srgbClr val="292934"/>
                </a:solidFill>
              </a:rPr>
              <a:t> centroids</a:t>
            </a:r>
          </a:p>
        </p:txBody>
      </p:sp>
      <p:cxnSp>
        <p:nvCxnSpPr>
          <p:cNvPr id="62" name="Straight Arrow Connector 61"/>
          <p:cNvCxnSpPr/>
          <p:nvPr/>
        </p:nvCxnSpPr>
        <p:spPr>
          <a:xfrm flipH="1">
            <a:off x="10221910" y="4937333"/>
            <a:ext cx="14528" cy="7627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 name="Straight Arrow Connector 80"/>
          <p:cNvCxnSpPr>
            <a:stCxn id="102" idx="3"/>
          </p:cNvCxnSpPr>
          <p:nvPr/>
        </p:nvCxnSpPr>
        <p:spPr>
          <a:xfrm>
            <a:off x="7986330" y="4884563"/>
            <a:ext cx="1877511" cy="9671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a:endCxn id="58" idx="1"/>
          </p:cNvCxnSpPr>
          <p:nvPr/>
        </p:nvCxnSpPr>
        <p:spPr>
          <a:xfrm>
            <a:off x="9079595" y="5776250"/>
            <a:ext cx="743955" cy="1725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4" name="Left Arrow 83"/>
          <p:cNvSpPr/>
          <p:nvPr/>
        </p:nvSpPr>
        <p:spPr>
          <a:xfrm>
            <a:off x="5181600" y="4861137"/>
            <a:ext cx="1837346" cy="9500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C00000"/>
                </a:solidFill>
              </a:rPr>
              <a:t>Assign clusters to original data</a:t>
            </a:r>
          </a:p>
        </p:txBody>
      </p:sp>
      <p:sp>
        <p:nvSpPr>
          <p:cNvPr id="164" name="Oval 5"/>
          <p:cNvSpPr>
            <a:spLocks noChangeAspect="1" noChangeArrowheads="1"/>
          </p:cNvSpPr>
          <p:nvPr/>
        </p:nvSpPr>
        <p:spPr bwMode="auto">
          <a:xfrm>
            <a:off x="1185586" y="47087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5" name="Oval 5"/>
          <p:cNvSpPr>
            <a:spLocks noChangeAspect="1" noChangeArrowheads="1"/>
          </p:cNvSpPr>
          <p:nvPr/>
        </p:nvSpPr>
        <p:spPr bwMode="auto">
          <a:xfrm>
            <a:off x="1368466" y="48611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6" name="Oval 5"/>
          <p:cNvSpPr>
            <a:spLocks noChangeAspect="1" noChangeArrowheads="1"/>
          </p:cNvSpPr>
          <p:nvPr/>
        </p:nvSpPr>
        <p:spPr bwMode="auto">
          <a:xfrm>
            <a:off x="1551346" y="50135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7" name="Oval 5"/>
          <p:cNvSpPr>
            <a:spLocks noChangeAspect="1" noChangeArrowheads="1"/>
          </p:cNvSpPr>
          <p:nvPr/>
        </p:nvSpPr>
        <p:spPr bwMode="auto">
          <a:xfrm>
            <a:off x="1842757" y="473935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8" name="Oval 5"/>
          <p:cNvSpPr>
            <a:spLocks noChangeAspect="1" noChangeArrowheads="1"/>
          </p:cNvSpPr>
          <p:nvPr/>
        </p:nvSpPr>
        <p:spPr bwMode="auto">
          <a:xfrm>
            <a:off x="2020510" y="49373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9" name="Oval 5"/>
          <p:cNvSpPr>
            <a:spLocks noChangeAspect="1" noChangeArrowheads="1"/>
          </p:cNvSpPr>
          <p:nvPr/>
        </p:nvSpPr>
        <p:spPr bwMode="auto">
          <a:xfrm>
            <a:off x="1368466" y="44039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0" name="Oval 5"/>
          <p:cNvSpPr>
            <a:spLocks noChangeAspect="1" noChangeArrowheads="1"/>
          </p:cNvSpPr>
          <p:nvPr/>
        </p:nvSpPr>
        <p:spPr bwMode="auto">
          <a:xfrm>
            <a:off x="2111950" y="45563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1" name="Oval 5"/>
          <p:cNvSpPr>
            <a:spLocks noChangeAspect="1" noChangeArrowheads="1"/>
          </p:cNvSpPr>
          <p:nvPr/>
        </p:nvSpPr>
        <p:spPr bwMode="auto">
          <a:xfrm>
            <a:off x="2203390" y="47322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2" name="Oval 5"/>
          <p:cNvSpPr>
            <a:spLocks noChangeAspect="1" noChangeArrowheads="1"/>
          </p:cNvSpPr>
          <p:nvPr/>
        </p:nvSpPr>
        <p:spPr bwMode="auto">
          <a:xfrm>
            <a:off x="1763281" y="435123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3" name="Oval 5"/>
          <p:cNvSpPr>
            <a:spLocks noChangeAspect="1" noChangeArrowheads="1"/>
          </p:cNvSpPr>
          <p:nvPr/>
        </p:nvSpPr>
        <p:spPr bwMode="auto">
          <a:xfrm>
            <a:off x="1464179" y="463680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4" name="Oval 5"/>
          <p:cNvSpPr>
            <a:spLocks noChangeAspect="1" noChangeArrowheads="1"/>
          </p:cNvSpPr>
          <p:nvPr/>
        </p:nvSpPr>
        <p:spPr bwMode="auto">
          <a:xfrm>
            <a:off x="3540806" y="4395387"/>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5" name="Oval 5"/>
          <p:cNvSpPr>
            <a:spLocks noChangeAspect="1" noChangeArrowheads="1"/>
          </p:cNvSpPr>
          <p:nvPr/>
        </p:nvSpPr>
        <p:spPr bwMode="auto">
          <a:xfrm>
            <a:off x="3175046" y="476356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6" name="Oval 5"/>
          <p:cNvSpPr>
            <a:spLocks noChangeAspect="1" noChangeArrowheads="1"/>
          </p:cNvSpPr>
          <p:nvPr/>
        </p:nvSpPr>
        <p:spPr bwMode="auto">
          <a:xfrm>
            <a:off x="3998006" y="43711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7" name="Oval 5"/>
          <p:cNvSpPr>
            <a:spLocks noChangeAspect="1" noChangeArrowheads="1"/>
          </p:cNvSpPr>
          <p:nvPr/>
        </p:nvSpPr>
        <p:spPr bwMode="auto">
          <a:xfrm>
            <a:off x="4062954" y="4680247"/>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8" name="Oval 5"/>
          <p:cNvSpPr>
            <a:spLocks noChangeAspect="1" noChangeArrowheads="1"/>
          </p:cNvSpPr>
          <p:nvPr/>
        </p:nvSpPr>
        <p:spPr bwMode="auto">
          <a:xfrm>
            <a:off x="3462185" y="5013533"/>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9" name="Oval 5"/>
          <p:cNvSpPr>
            <a:spLocks noChangeAspect="1" noChangeArrowheads="1"/>
          </p:cNvSpPr>
          <p:nvPr/>
        </p:nvSpPr>
        <p:spPr bwMode="auto">
          <a:xfrm>
            <a:off x="3921948" y="4977926"/>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0" name="Oval 5"/>
          <p:cNvSpPr>
            <a:spLocks noChangeAspect="1" noChangeArrowheads="1"/>
          </p:cNvSpPr>
          <p:nvPr/>
        </p:nvSpPr>
        <p:spPr bwMode="auto">
          <a:xfrm>
            <a:off x="3462185" y="463609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1" name="Oval 5"/>
          <p:cNvSpPr>
            <a:spLocks noChangeAspect="1" noChangeArrowheads="1"/>
          </p:cNvSpPr>
          <p:nvPr/>
        </p:nvSpPr>
        <p:spPr bwMode="auto">
          <a:xfrm>
            <a:off x="3830508" y="457342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2" name="Oval 5"/>
          <p:cNvSpPr>
            <a:spLocks noChangeAspect="1" noChangeArrowheads="1"/>
          </p:cNvSpPr>
          <p:nvPr/>
        </p:nvSpPr>
        <p:spPr bwMode="auto">
          <a:xfrm>
            <a:off x="3786070" y="480700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3" name="Oval 5"/>
          <p:cNvSpPr>
            <a:spLocks noChangeAspect="1" noChangeArrowheads="1"/>
          </p:cNvSpPr>
          <p:nvPr/>
        </p:nvSpPr>
        <p:spPr bwMode="auto">
          <a:xfrm>
            <a:off x="3553625" y="4816980"/>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4" name="Oval 5"/>
          <p:cNvSpPr>
            <a:spLocks noChangeAspect="1" noChangeArrowheads="1"/>
          </p:cNvSpPr>
          <p:nvPr/>
        </p:nvSpPr>
        <p:spPr bwMode="auto">
          <a:xfrm>
            <a:off x="4111666" y="4869679"/>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5" name="Oval 5"/>
          <p:cNvSpPr>
            <a:spLocks noChangeAspect="1" noChangeArrowheads="1"/>
          </p:cNvSpPr>
          <p:nvPr/>
        </p:nvSpPr>
        <p:spPr bwMode="auto">
          <a:xfrm>
            <a:off x="3175046" y="5003563"/>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6" name="Oval 5"/>
          <p:cNvSpPr>
            <a:spLocks noChangeAspect="1" noChangeArrowheads="1"/>
          </p:cNvSpPr>
          <p:nvPr/>
        </p:nvSpPr>
        <p:spPr bwMode="auto">
          <a:xfrm>
            <a:off x="3786070" y="42187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7" name="Oval 5"/>
          <p:cNvSpPr>
            <a:spLocks noChangeAspect="1" noChangeArrowheads="1"/>
          </p:cNvSpPr>
          <p:nvPr/>
        </p:nvSpPr>
        <p:spPr bwMode="auto">
          <a:xfrm>
            <a:off x="3406638" y="42187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8" name="Oval 5"/>
          <p:cNvSpPr>
            <a:spLocks noChangeAspect="1" noChangeArrowheads="1"/>
          </p:cNvSpPr>
          <p:nvPr/>
        </p:nvSpPr>
        <p:spPr bwMode="auto">
          <a:xfrm>
            <a:off x="3175046" y="449508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9" name="Oval 5"/>
          <p:cNvSpPr>
            <a:spLocks noChangeAspect="1" noChangeArrowheads="1"/>
          </p:cNvSpPr>
          <p:nvPr/>
        </p:nvSpPr>
        <p:spPr bwMode="auto">
          <a:xfrm>
            <a:off x="2425580" y="57036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0" name="Oval 5"/>
          <p:cNvSpPr>
            <a:spLocks noChangeAspect="1" noChangeArrowheads="1"/>
          </p:cNvSpPr>
          <p:nvPr/>
        </p:nvSpPr>
        <p:spPr bwMode="auto">
          <a:xfrm>
            <a:off x="2608460" y="58560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1" name="Oval 5"/>
          <p:cNvSpPr>
            <a:spLocks noChangeAspect="1" noChangeArrowheads="1"/>
          </p:cNvSpPr>
          <p:nvPr/>
        </p:nvSpPr>
        <p:spPr bwMode="auto">
          <a:xfrm>
            <a:off x="2809286" y="57755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2" name="Oval 5"/>
          <p:cNvSpPr>
            <a:spLocks noChangeAspect="1" noChangeArrowheads="1"/>
          </p:cNvSpPr>
          <p:nvPr/>
        </p:nvSpPr>
        <p:spPr bwMode="auto">
          <a:xfrm>
            <a:off x="2282866" y="53646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3" name="Oval 5"/>
          <p:cNvSpPr>
            <a:spLocks noChangeAspect="1" noChangeArrowheads="1"/>
          </p:cNvSpPr>
          <p:nvPr/>
        </p:nvSpPr>
        <p:spPr bwMode="auto">
          <a:xfrm>
            <a:off x="2626406" y="52884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4" name="Oval 5"/>
          <p:cNvSpPr>
            <a:spLocks noChangeAspect="1" noChangeArrowheads="1"/>
          </p:cNvSpPr>
          <p:nvPr/>
        </p:nvSpPr>
        <p:spPr bwMode="auto">
          <a:xfrm>
            <a:off x="2570858" y="55170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5" name="Oval 5"/>
          <p:cNvSpPr>
            <a:spLocks noChangeAspect="1" noChangeArrowheads="1"/>
          </p:cNvSpPr>
          <p:nvPr/>
        </p:nvSpPr>
        <p:spPr bwMode="auto">
          <a:xfrm>
            <a:off x="2191426" y="5583251"/>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6" name="Oval 5"/>
          <p:cNvSpPr>
            <a:spLocks noChangeAspect="1" noChangeArrowheads="1"/>
          </p:cNvSpPr>
          <p:nvPr/>
        </p:nvSpPr>
        <p:spPr bwMode="auto">
          <a:xfrm>
            <a:off x="2266628" y="58517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7" name="Oval 5"/>
          <p:cNvSpPr>
            <a:spLocks noChangeAspect="1" noChangeArrowheads="1"/>
          </p:cNvSpPr>
          <p:nvPr/>
        </p:nvSpPr>
        <p:spPr bwMode="auto">
          <a:xfrm>
            <a:off x="2900726" y="535892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8" name="Oval 5"/>
          <p:cNvSpPr>
            <a:spLocks noChangeAspect="1" noChangeArrowheads="1"/>
          </p:cNvSpPr>
          <p:nvPr/>
        </p:nvSpPr>
        <p:spPr bwMode="auto">
          <a:xfrm>
            <a:off x="3073351" y="563737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9" name="Oval 5"/>
          <p:cNvSpPr>
            <a:spLocks noChangeAspect="1" noChangeArrowheads="1"/>
          </p:cNvSpPr>
          <p:nvPr/>
        </p:nvSpPr>
        <p:spPr bwMode="auto">
          <a:xfrm>
            <a:off x="2992166" y="59279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0" name="Oval 5"/>
          <p:cNvSpPr>
            <a:spLocks noChangeAspect="1" noChangeArrowheads="1"/>
          </p:cNvSpPr>
          <p:nvPr/>
        </p:nvSpPr>
        <p:spPr bwMode="auto">
          <a:xfrm>
            <a:off x="2787922" y="55512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201" name="Straight Connector 200"/>
          <p:cNvCxnSpPr/>
          <p:nvPr/>
        </p:nvCxnSpPr>
        <p:spPr>
          <a:xfrm>
            <a:off x="1002706" y="4099133"/>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002706" y="6232733"/>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206" name="Oval 5"/>
          <p:cNvSpPr>
            <a:spLocks noChangeAspect="1" noChangeArrowheads="1"/>
          </p:cNvSpPr>
          <p:nvPr/>
        </p:nvSpPr>
        <p:spPr bwMode="auto">
          <a:xfrm>
            <a:off x="2170915" y="571357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7" name="Oval 5"/>
          <p:cNvSpPr>
            <a:spLocks noChangeAspect="1" noChangeArrowheads="1"/>
          </p:cNvSpPr>
          <p:nvPr/>
        </p:nvSpPr>
        <p:spPr bwMode="auto">
          <a:xfrm>
            <a:off x="4062097" y="45235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8" name="Oval 5"/>
          <p:cNvSpPr>
            <a:spLocks noChangeAspect="1" noChangeArrowheads="1"/>
          </p:cNvSpPr>
          <p:nvPr/>
        </p:nvSpPr>
        <p:spPr bwMode="auto">
          <a:xfrm>
            <a:off x="3083606" y="4336991"/>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Tree>
    <p:extLst>
      <p:ext uri="{BB962C8B-B14F-4D97-AF65-F5344CB8AC3E}">
        <p14:creationId xmlns:p14="http://schemas.microsoft.com/office/powerpoint/2010/main" val="274186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7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8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9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9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0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0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0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0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0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55" grpId="0" animBg="1"/>
      <p:bldP spid="102" grpId="0" animBg="1"/>
      <p:bldP spid="103" grpId="0" animBg="1"/>
      <p:bldP spid="104" grpId="0" animBg="1"/>
      <p:bldP spid="58" grpId="0"/>
      <p:bldP spid="84"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79153" y="98989"/>
            <a:ext cx="9875520" cy="541214"/>
          </a:xfrm>
        </p:spPr>
        <p:txBody>
          <a:bodyPr/>
          <a:lstStyle/>
          <a:p>
            <a:r>
              <a:rPr lang="en-US" sz="3200"/>
              <a:t>Solution 2: Parallel Processing</a:t>
            </a:r>
          </a:p>
        </p:txBody>
      </p:sp>
      <p:sp>
        <p:nvSpPr>
          <p:cNvPr id="6" name="Rectangle 5"/>
          <p:cNvSpPr/>
          <p:nvPr/>
        </p:nvSpPr>
        <p:spPr>
          <a:xfrm>
            <a:off x="2209087" y="144780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273893" y="253881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286000" y="378009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9" name="Down Arrow 8"/>
          <p:cNvSpPr/>
          <p:nvPr/>
        </p:nvSpPr>
        <p:spPr>
          <a:xfrm>
            <a:off x="3981983" y="223614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0" name="Down Arrow 9"/>
          <p:cNvSpPr/>
          <p:nvPr/>
        </p:nvSpPr>
        <p:spPr>
          <a:xfrm>
            <a:off x="3982340" y="330864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1" name="Straight Connector 10"/>
          <p:cNvCxnSpPr>
            <a:stCxn id="7" idx="1"/>
          </p:cNvCxnSpPr>
          <p:nvPr/>
        </p:nvCxnSpPr>
        <p:spPr>
          <a:xfrm flipH="1">
            <a:off x="2023217" y="291981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flipH="1">
            <a:off x="2040663" y="426862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a:off x="2010316" y="291981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4" name="TextBox 13"/>
          <p:cNvSpPr txBox="1"/>
          <p:nvPr/>
        </p:nvSpPr>
        <p:spPr>
          <a:xfrm>
            <a:off x="775855" y="3246691"/>
            <a:ext cx="1377685" cy="646331"/>
          </a:xfrm>
          <a:prstGeom prst="rect">
            <a:avLst/>
          </a:prstGeom>
          <a:noFill/>
        </p:spPr>
        <p:txBody>
          <a:bodyPr wrap="square" rtlCol="0">
            <a:spAutoFit/>
          </a:bodyPr>
          <a:lstStyle/>
          <a:p>
            <a:pPr>
              <a:defRPr/>
            </a:pPr>
            <a:r>
              <a:rPr lang="en-US" kern="0">
                <a:solidFill>
                  <a:srgbClr val="0070C0"/>
                </a:solidFill>
              </a:rPr>
              <a:t>Iterative steps</a:t>
            </a:r>
          </a:p>
        </p:txBody>
      </p:sp>
      <p:cxnSp>
        <p:nvCxnSpPr>
          <p:cNvPr id="15" name="Straight Arrow Connector 14"/>
          <p:cNvCxnSpPr>
            <a:stCxn id="7" idx="3"/>
          </p:cNvCxnSpPr>
          <p:nvPr/>
        </p:nvCxnSpPr>
        <p:spPr>
          <a:xfrm>
            <a:off x="5931494" y="2919813"/>
            <a:ext cx="115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086599" y="1806476"/>
            <a:ext cx="4138127" cy="2308324"/>
          </a:xfrm>
          <a:prstGeom prst="rect">
            <a:avLst/>
          </a:prstGeom>
          <a:noFill/>
          <a:ln w="38100">
            <a:solidFill>
              <a:srgbClr val="002060"/>
            </a:solidFill>
          </a:ln>
        </p:spPr>
        <p:txBody>
          <a:bodyPr wrap="square" rtlCol="0">
            <a:spAutoFit/>
          </a:bodyPr>
          <a:lstStyle/>
          <a:p>
            <a:pPr marL="342900" indent="-342900" algn="just">
              <a:buFont typeface="+mj-lt"/>
              <a:buAutoNum type="arabicPeriod"/>
            </a:pPr>
            <a:r>
              <a:rPr lang="en-US" sz="2400">
                <a:solidFill>
                  <a:srgbClr val="0070C0"/>
                </a:solidFill>
              </a:rPr>
              <a:t>Split data into small chunks</a:t>
            </a:r>
          </a:p>
          <a:p>
            <a:pPr marL="342900" indent="-342900" algn="just">
              <a:buFont typeface="+mj-lt"/>
              <a:buAutoNum type="arabicPeriod"/>
            </a:pPr>
            <a:endParaRPr lang="en-US" sz="2400">
              <a:solidFill>
                <a:srgbClr val="0070C0"/>
              </a:solidFill>
            </a:endParaRPr>
          </a:p>
          <a:p>
            <a:pPr marL="342900" indent="-342900" algn="just">
              <a:buFont typeface="+mj-lt"/>
              <a:buAutoNum type="arabicPeriod"/>
            </a:pPr>
            <a:r>
              <a:rPr lang="en-US" sz="2400">
                <a:solidFill>
                  <a:srgbClr val="0070C0"/>
                </a:solidFill>
              </a:rPr>
              <a:t>Process each chunk in different cores / nodes in a cluster</a:t>
            </a:r>
          </a:p>
        </p:txBody>
      </p:sp>
    </p:spTree>
    <p:extLst>
      <p:ext uri="{BB962C8B-B14F-4D97-AF65-F5344CB8AC3E}">
        <p14:creationId xmlns:p14="http://schemas.microsoft.com/office/powerpoint/2010/main" val="2909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9875520" cy="5562600"/>
          </a:xfrm>
        </p:spPr>
        <p:txBody>
          <a:bodyPr>
            <a:normAutofit/>
          </a:bodyPr>
          <a:lstStyle/>
          <a:p>
            <a:pPr marL="342900" indent="-342900"/>
            <a:r>
              <a:rPr lang="en-US" b="0"/>
              <a:t>Sampling based method</a:t>
            </a:r>
          </a:p>
          <a:p>
            <a:pPr marL="800100" lvl="1" indent="-342900"/>
            <a:r>
              <a:rPr lang="en-US" b="0">
                <a:solidFill>
                  <a:srgbClr val="0070C0"/>
                </a:solidFill>
              </a:rPr>
              <a:t>Pros: Fast processing</a:t>
            </a:r>
          </a:p>
          <a:p>
            <a:pPr marL="800100" lvl="1" indent="-342900"/>
            <a:r>
              <a:rPr lang="en-US" b="0">
                <a:solidFill>
                  <a:srgbClr val="0070C0"/>
                </a:solidFill>
              </a:rPr>
              <a:t>Cons: </a:t>
            </a:r>
            <a:r>
              <a:rPr lang="en-US" b="0" err="1">
                <a:solidFill>
                  <a:srgbClr val="0070C0"/>
                </a:solidFill>
              </a:rPr>
              <a:t>Lossy</a:t>
            </a:r>
            <a:r>
              <a:rPr lang="en-US" b="0">
                <a:solidFill>
                  <a:srgbClr val="0070C0"/>
                </a:solidFill>
              </a:rPr>
              <a:t> Inference, Often Low accuracy</a:t>
            </a:r>
          </a:p>
          <a:p>
            <a:pPr marL="800100" lvl="1" indent="-342900"/>
            <a:endParaRPr lang="en-US" b="0">
              <a:solidFill>
                <a:srgbClr val="0070C0"/>
              </a:solidFill>
            </a:endParaRPr>
          </a:p>
          <a:p>
            <a:pPr marL="342900" indent="-342900"/>
            <a:r>
              <a:rPr lang="en-US"/>
              <a:t>Scale-up Architecture</a:t>
            </a:r>
          </a:p>
          <a:p>
            <a:pPr marL="800100" lvl="1" indent="-342900"/>
            <a:r>
              <a:rPr lang="en-US" b="0">
                <a:solidFill>
                  <a:srgbClr val="0070C0"/>
                </a:solidFill>
              </a:rPr>
              <a:t>Pros: Fast processing (if data fits into RAM)</a:t>
            </a:r>
          </a:p>
          <a:p>
            <a:pPr marL="800100" lvl="1" indent="-342900"/>
            <a:r>
              <a:rPr lang="en-US" b="0">
                <a:solidFill>
                  <a:srgbClr val="0070C0"/>
                </a:solidFill>
              </a:rPr>
              <a:t>Cons: Risk of data loss (system failure), Scalability issue for very large data</a:t>
            </a:r>
          </a:p>
          <a:p>
            <a:pPr marL="800100" lvl="1" indent="-342900"/>
            <a:endParaRPr lang="en-US" b="0">
              <a:solidFill>
                <a:srgbClr val="0070C0"/>
              </a:solidFill>
            </a:endParaRPr>
          </a:p>
          <a:p>
            <a:pPr marL="342900" indent="-342900"/>
            <a:r>
              <a:rPr lang="en-US"/>
              <a:t>Scale-out architecture</a:t>
            </a:r>
          </a:p>
          <a:p>
            <a:pPr marL="800100" lvl="1" indent="-342900"/>
            <a:r>
              <a:rPr lang="en-US" b="0">
                <a:solidFill>
                  <a:srgbClr val="0070C0"/>
                </a:solidFill>
              </a:rPr>
              <a:t>Pros: Can handle very large data, fault tolerant</a:t>
            </a:r>
          </a:p>
          <a:p>
            <a:pPr marL="800100" lvl="1" indent="-342900"/>
            <a:r>
              <a:rPr lang="en-US" b="0">
                <a:solidFill>
                  <a:srgbClr val="0070C0"/>
                </a:solidFill>
              </a:rPr>
              <a:t>Cons: Communication bottleneck, difficulty in writing code</a:t>
            </a:r>
          </a:p>
        </p:txBody>
      </p:sp>
      <p:sp>
        <p:nvSpPr>
          <p:cNvPr id="5" name="Rectangle 2"/>
          <p:cNvSpPr>
            <a:spLocks noGrp="1" noChangeArrowheads="1"/>
          </p:cNvSpPr>
          <p:nvPr>
            <p:ph type="title"/>
          </p:nvPr>
        </p:nvSpPr>
        <p:spPr>
          <a:xfrm>
            <a:off x="1173480" y="228600"/>
            <a:ext cx="9875520" cy="541214"/>
          </a:xfrm>
        </p:spPr>
        <p:txBody>
          <a:bodyPr/>
          <a:lstStyle/>
          <a:p>
            <a:r>
              <a:rPr lang="en-US" sz="3200"/>
              <a:t>Pros and Cons</a:t>
            </a:r>
          </a:p>
        </p:txBody>
      </p:sp>
      <p:sp>
        <p:nvSpPr>
          <p:cNvPr id="2" name="TextBox 1">
            <a:extLst>
              <a:ext uri="{FF2B5EF4-FFF2-40B4-BE49-F238E27FC236}">
                <a16:creationId xmlns:a16="http://schemas.microsoft.com/office/drawing/2014/main" id="{7514BE5A-04FE-4D8D-83CA-D9BB2ED4127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4" name="TextBox 3">
            <a:extLst>
              <a:ext uri="{FF2B5EF4-FFF2-40B4-BE49-F238E27FC236}">
                <a16:creationId xmlns:a16="http://schemas.microsoft.com/office/drawing/2014/main" id="{608712E6-CDCB-41D4-A25D-540A893BFFBD}"/>
              </a:ext>
            </a:extLst>
          </p:cNvPr>
          <p:cNvSpPr txBox="1"/>
          <p:nvPr/>
        </p:nvSpPr>
        <p:spPr>
          <a:xfrm>
            <a:off x="4867275" y="33432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411946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289572" cy="6858000"/>
          </a:xfrm>
          <a:prstGeom prst="rect">
            <a:avLst/>
          </a:prstGeom>
        </p:spPr>
      </p:pic>
      <p:sp>
        <p:nvSpPr>
          <p:cNvPr id="3" name="TextBox 4"/>
          <p:cNvSpPr txBox="1">
            <a:spLocks noChangeArrowheads="1"/>
          </p:cNvSpPr>
          <p:nvPr/>
        </p:nvSpPr>
        <p:spPr bwMode="auto">
          <a:xfrm>
            <a:off x="1524001" y="6611939"/>
            <a:ext cx="1075773" cy="246221"/>
          </a:xfrm>
          <a:prstGeom prst="rect">
            <a:avLst/>
          </a:prstGeom>
          <a:noFill/>
          <a:ln w="9525">
            <a:noFill/>
            <a:miter lim="800000"/>
            <a:headEnd/>
            <a:tailEnd/>
          </a:ln>
        </p:spPr>
        <p:txBody>
          <a:bodyPr wrap="none">
            <a:spAutoFit/>
          </a:bodyPr>
          <a:lstStyle/>
          <a:p>
            <a:r>
              <a:rPr lang="en-US" sz="1000"/>
              <a:t>Source: Google</a:t>
            </a:r>
          </a:p>
        </p:txBody>
      </p:sp>
      <p:sp>
        <p:nvSpPr>
          <p:cNvPr id="4" name="Title 3"/>
          <p:cNvSpPr txBox="1">
            <a:spLocks/>
          </p:cNvSpPr>
          <p:nvPr/>
        </p:nvSpPr>
        <p:spPr>
          <a:xfrm>
            <a:off x="1219200" y="2526145"/>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a:solidFill>
                  <a:schemeClr val="tx1"/>
                </a:solidFill>
              </a:rPr>
              <a:t>How to Tackle Big Data?</a:t>
            </a:r>
          </a:p>
        </p:txBody>
      </p:sp>
    </p:spTree>
    <p:extLst>
      <p:ext uri="{BB962C8B-B14F-4D97-AF65-F5344CB8AC3E}">
        <p14:creationId xmlns:p14="http://schemas.microsoft.com/office/powerpoint/2010/main" val="2055545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Title 1"/>
          <p:cNvSpPr>
            <a:spLocks noGrp="1"/>
          </p:cNvSpPr>
          <p:nvPr>
            <p:ph type="title"/>
          </p:nvPr>
        </p:nvSpPr>
        <p:spPr>
          <a:xfrm>
            <a:off x="156400" y="185622"/>
            <a:ext cx="11942290" cy="792818"/>
          </a:xfrm>
        </p:spPr>
        <p:txBody>
          <a:bodyPr>
            <a:noAutofit/>
          </a:bodyPr>
          <a:lstStyle/>
          <a:p>
            <a:pPr eaLnBrk="1" hangingPunct="1"/>
            <a:r>
              <a:rPr lang="en-US" sz="3600" b="1">
                <a:solidFill>
                  <a:schemeClr val="accent5">
                    <a:lumMod val="50000"/>
                  </a:schemeClr>
                </a:solidFill>
              </a:rPr>
              <a:t>Divide and Conquer: </a:t>
            </a:r>
            <a:r>
              <a:rPr lang="en-US" sz="3600">
                <a:solidFill>
                  <a:srgbClr val="00B050"/>
                </a:solidFill>
              </a:rPr>
              <a:t>the good, old and reliable friend</a:t>
            </a:r>
          </a:p>
        </p:txBody>
      </p:sp>
      <p:sp>
        <p:nvSpPr>
          <p:cNvPr id="3" name="Rectangle 2"/>
          <p:cNvSpPr>
            <a:spLocks noChangeArrowheads="1"/>
          </p:cNvSpPr>
          <p:nvPr/>
        </p:nvSpPr>
        <p:spPr bwMode="auto">
          <a:xfrm>
            <a:off x="3581400" y="1676400"/>
            <a:ext cx="3505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latin typeface="Gill Sans"/>
                <a:cs typeface="Gill Sans"/>
              </a:rPr>
              <a:t>“Work”</a:t>
            </a:r>
          </a:p>
        </p:txBody>
      </p:sp>
      <p:sp>
        <p:nvSpPr>
          <p:cNvPr id="4" name="Rectangle 3"/>
          <p:cNvSpPr>
            <a:spLocks noChangeArrowheads="1"/>
          </p:cNvSpPr>
          <p:nvPr/>
        </p:nvSpPr>
        <p:spPr bwMode="auto">
          <a:xfrm>
            <a:off x="2971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1</a:t>
            </a:r>
          </a:p>
        </p:txBody>
      </p:sp>
      <p:cxnSp>
        <p:nvCxnSpPr>
          <p:cNvPr id="8" name="Straight Arrow Connector 7"/>
          <p:cNvCxnSpPr>
            <a:cxnSpLocks noChangeShapeType="1"/>
          </p:cNvCxnSpPr>
          <p:nvPr/>
        </p:nvCxnSpPr>
        <p:spPr bwMode="auto">
          <a:xfrm rot="5400000">
            <a:off x="5028407" y="2439195"/>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a:cxnSpLocks noChangeShapeType="1"/>
          </p:cNvCxnSpPr>
          <p:nvPr/>
        </p:nvCxnSpPr>
        <p:spPr bwMode="auto">
          <a:xfrm>
            <a:off x="6096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noChangeShapeType="1"/>
          </p:cNvCxnSpPr>
          <p:nvPr/>
        </p:nvCxnSpPr>
        <p:spPr bwMode="auto">
          <a:xfrm flipH="1">
            <a:off x="3810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13" name="Rectangle 12"/>
          <p:cNvSpPr>
            <a:spLocks noChangeArrowheads="1"/>
          </p:cNvSpPr>
          <p:nvPr/>
        </p:nvSpPr>
        <p:spPr bwMode="auto">
          <a:xfrm>
            <a:off x="47244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2</a:t>
            </a:r>
          </a:p>
        </p:txBody>
      </p:sp>
      <p:sp>
        <p:nvSpPr>
          <p:cNvPr id="14" name="Rectangle 13"/>
          <p:cNvSpPr>
            <a:spLocks noChangeArrowheads="1"/>
          </p:cNvSpPr>
          <p:nvPr/>
        </p:nvSpPr>
        <p:spPr bwMode="auto">
          <a:xfrm>
            <a:off x="6400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3</a:t>
            </a:r>
          </a:p>
        </p:txBody>
      </p:sp>
      <p:sp>
        <p:nvSpPr>
          <p:cNvPr id="15" name="Rectangle 14"/>
          <p:cNvSpPr>
            <a:spLocks noChangeArrowheads="1"/>
          </p:cNvSpPr>
          <p:nvPr/>
        </p:nvSpPr>
        <p:spPr bwMode="auto">
          <a:xfrm>
            <a:off x="2971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1</a:t>
            </a:r>
          </a:p>
        </p:txBody>
      </p:sp>
      <p:sp>
        <p:nvSpPr>
          <p:cNvPr id="16" name="Rectangle 15"/>
          <p:cNvSpPr>
            <a:spLocks noChangeArrowheads="1"/>
          </p:cNvSpPr>
          <p:nvPr/>
        </p:nvSpPr>
        <p:spPr bwMode="auto">
          <a:xfrm>
            <a:off x="47244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2</a:t>
            </a:r>
          </a:p>
        </p:txBody>
      </p:sp>
      <p:sp>
        <p:nvSpPr>
          <p:cNvPr id="17" name="Rectangle 16"/>
          <p:cNvSpPr>
            <a:spLocks noChangeArrowheads="1"/>
          </p:cNvSpPr>
          <p:nvPr/>
        </p:nvSpPr>
        <p:spPr bwMode="auto">
          <a:xfrm>
            <a:off x="6400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3</a:t>
            </a:r>
          </a:p>
        </p:txBody>
      </p:sp>
      <p:cxnSp>
        <p:nvCxnSpPr>
          <p:cNvPr id="18" name="Straight Arrow Connector 17"/>
          <p:cNvCxnSpPr>
            <a:cxnSpLocks noChangeShapeType="1"/>
          </p:cNvCxnSpPr>
          <p:nvPr/>
        </p:nvCxnSpPr>
        <p:spPr bwMode="auto">
          <a:xfrm rot="5400000">
            <a:off x="50299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noChangeShapeType="1"/>
          </p:cNvCxnSpPr>
          <p:nvPr/>
        </p:nvCxnSpPr>
        <p:spPr bwMode="auto">
          <a:xfrm rot="5400000">
            <a:off x="6704807" y="3656807"/>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noChangeShapeType="1"/>
          </p:cNvCxnSpPr>
          <p:nvPr/>
        </p:nvCxnSpPr>
        <p:spPr bwMode="auto">
          <a:xfrm rot="5400000">
            <a:off x="32773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1" name="Rectangle 20"/>
          <p:cNvSpPr>
            <a:spLocks noChangeArrowheads="1"/>
          </p:cNvSpPr>
          <p:nvPr/>
        </p:nvSpPr>
        <p:spPr bwMode="auto">
          <a:xfrm>
            <a:off x="3581400" y="5334000"/>
            <a:ext cx="3505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latin typeface="Gill Sans"/>
                <a:cs typeface="Gill Sans"/>
              </a:rPr>
              <a:t>“Result”</a:t>
            </a:r>
          </a:p>
        </p:txBody>
      </p:sp>
      <p:cxnSp>
        <p:nvCxnSpPr>
          <p:cNvPr id="22" name="Straight Arrow Connector 21"/>
          <p:cNvCxnSpPr>
            <a:cxnSpLocks noChangeShapeType="1"/>
          </p:cNvCxnSpPr>
          <p:nvPr/>
        </p:nvCxnSpPr>
        <p:spPr bwMode="auto">
          <a:xfrm rot="5400000">
            <a:off x="5029994" y="48760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noChangeShapeType="1"/>
          </p:cNvCxnSpPr>
          <p:nvPr/>
        </p:nvCxnSpPr>
        <p:spPr bwMode="auto">
          <a:xfrm flipH="1">
            <a:off x="6096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cxnSpLocks noChangeShapeType="1"/>
          </p:cNvCxnSpPr>
          <p:nvPr/>
        </p:nvCxnSpPr>
        <p:spPr bwMode="auto">
          <a:xfrm>
            <a:off x="3810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9" name="Rounded Rectangle 28"/>
          <p:cNvSpPr>
            <a:spLocks noChangeArrowheads="1"/>
          </p:cNvSpPr>
          <p:nvPr/>
        </p:nvSpPr>
        <p:spPr bwMode="auto">
          <a:xfrm>
            <a:off x="3124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0" name="Rounded Rectangle 29"/>
          <p:cNvSpPr>
            <a:spLocks noChangeArrowheads="1"/>
          </p:cNvSpPr>
          <p:nvPr/>
        </p:nvSpPr>
        <p:spPr bwMode="auto">
          <a:xfrm>
            <a:off x="48768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1" name="Rounded Rectangle 30"/>
          <p:cNvSpPr>
            <a:spLocks noChangeArrowheads="1"/>
          </p:cNvSpPr>
          <p:nvPr/>
        </p:nvSpPr>
        <p:spPr bwMode="auto">
          <a:xfrm>
            <a:off x="6553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2" name="TextBox 31"/>
          <p:cNvSpPr txBox="1">
            <a:spLocks noChangeArrowheads="1"/>
          </p:cNvSpPr>
          <p:nvPr/>
        </p:nvSpPr>
        <p:spPr bwMode="auto">
          <a:xfrm>
            <a:off x="7672388" y="1752600"/>
            <a:ext cx="1503938" cy="523220"/>
          </a:xfrm>
          <a:prstGeom prst="rect">
            <a:avLst/>
          </a:prstGeom>
          <a:noFill/>
          <a:ln w="9525">
            <a:noFill/>
            <a:miter lim="800000"/>
            <a:headEnd/>
            <a:tailEnd/>
          </a:ln>
        </p:spPr>
        <p:txBody>
          <a:bodyPr wrap="none">
            <a:spAutoFit/>
          </a:bodyPr>
          <a:lstStyle/>
          <a:p>
            <a:r>
              <a:rPr lang="en-US" sz="2800">
                <a:solidFill>
                  <a:srgbClr val="FF0000"/>
                </a:solidFill>
                <a:latin typeface="Gill Sans"/>
                <a:cs typeface="Gill Sans"/>
              </a:rPr>
              <a:t>Partition</a:t>
            </a:r>
          </a:p>
        </p:txBody>
      </p:sp>
      <p:sp>
        <p:nvSpPr>
          <p:cNvPr id="33" name="TextBox 32"/>
          <p:cNvSpPr txBox="1">
            <a:spLocks noChangeArrowheads="1"/>
          </p:cNvSpPr>
          <p:nvPr/>
        </p:nvSpPr>
        <p:spPr bwMode="auto">
          <a:xfrm>
            <a:off x="7620000" y="5176838"/>
            <a:ext cx="1625766" cy="523220"/>
          </a:xfrm>
          <a:prstGeom prst="rect">
            <a:avLst/>
          </a:prstGeom>
          <a:noFill/>
          <a:ln w="9525">
            <a:noFill/>
            <a:miter lim="800000"/>
            <a:headEnd/>
            <a:tailEnd/>
          </a:ln>
        </p:spPr>
        <p:txBody>
          <a:bodyPr wrap="none">
            <a:spAutoFit/>
          </a:bodyPr>
          <a:lstStyle/>
          <a:p>
            <a:r>
              <a:rPr lang="en-US" sz="2800">
                <a:solidFill>
                  <a:srgbClr val="FF0000"/>
                </a:solidFill>
                <a:latin typeface="Gill Sans"/>
                <a:cs typeface="Gill Sans"/>
              </a:rPr>
              <a:t>Combine</a:t>
            </a:r>
          </a:p>
        </p:txBody>
      </p:sp>
      <p:cxnSp>
        <p:nvCxnSpPr>
          <p:cNvPr id="34" name="Straight Arrow Connector 33"/>
          <p:cNvCxnSpPr>
            <a:cxnSpLocks noChangeShapeType="1"/>
          </p:cNvCxnSpPr>
          <p:nvPr/>
        </p:nvCxnSpPr>
        <p:spPr bwMode="auto">
          <a:xfrm rot="5400000">
            <a:off x="7938294" y="2704307"/>
            <a:ext cx="839788" cy="3175"/>
          </a:xfrm>
          <a:prstGeom prst="straightConnector1">
            <a:avLst/>
          </a:prstGeom>
          <a:noFill/>
          <a:ln w="19050" algn="ctr">
            <a:solidFill>
              <a:srgbClr val="FF0000"/>
            </a:solidFill>
            <a:round/>
            <a:headEnd/>
            <a:tailEnd type="triangle" w="med" len="med"/>
          </a:ln>
        </p:spPr>
      </p:cxnSp>
      <p:cxnSp>
        <p:nvCxnSpPr>
          <p:cNvPr id="38" name="Straight Arrow Connector 37"/>
          <p:cNvCxnSpPr>
            <a:cxnSpLocks noChangeShapeType="1"/>
          </p:cNvCxnSpPr>
          <p:nvPr/>
        </p:nvCxnSpPr>
        <p:spPr bwMode="auto">
          <a:xfrm rot="5400000">
            <a:off x="7939089" y="4760914"/>
            <a:ext cx="839787" cy="1587"/>
          </a:xfrm>
          <a:prstGeom prst="straightConnector1">
            <a:avLst/>
          </a:prstGeom>
          <a:noFill/>
          <a:ln w="19050" algn="ctr">
            <a:solidFill>
              <a:srgbClr val="FF0000"/>
            </a:solidFill>
            <a:round/>
            <a:headEnd/>
            <a:tailEnd type="triangle" w="med" len="med"/>
          </a:ln>
        </p:spPr>
      </p:cxnSp>
    </p:spTree>
    <p:extLst>
      <p:ext uri="{BB962C8B-B14F-4D97-AF65-F5344CB8AC3E}">
        <p14:creationId xmlns:p14="http://schemas.microsoft.com/office/powerpoint/2010/main" val="257080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dissolv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ssolve">
                                      <p:cBhvr>
                                        <p:cTn id="65" dur="500"/>
                                        <p:tgtEl>
                                          <p:spTgt spid="3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dissolv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21" grpId="0" animBg="1"/>
      <p:bldP spid="29" grpId="0" animBg="1"/>
      <p:bldP spid="30" grpId="0" animBg="1"/>
      <p:bldP spid="31" grpId="0" animBg="1"/>
      <p:bldP spid="32" grpId="0"/>
      <p:bldP spid="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p:cNvSpPr>
            <a:spLocks noGrp="1" noChangeArrowheads="1"/>
          </p:cNvSpPr>
          <p:nvPr>
            <p:ph type="title"/>
          </p:nvPr>
        </p:nvSpPr>
        <p:spPr/>
        <p:txBody>
          <a:bodyPr/>
          <a:lstStyle/>
          <a:p>
            <a:pPr eaLnBrk="1" hangingPunct="1"/>
            <a:r>
              <a:rPr lang="en-GB"/>
              <a:t>What are the Challenges?</a:t>
            </a:r>
          </a:p>
        </p:txBody>
      </p:sp>
      <p:sp>
        <p:nvSpPr>
          <p:cNvPr id="41987" name="Rectangle 9"/>
          <p:cNvSpPr>
            <a:spLocks noGrp="1" noChangeArrowheads="1"/>
          </p:cNvSpPr>
          <p:nvPr>
            <p:ph type="body" idx="1"/>
          </p:nvPr>
        </p:nvSpPr>
        <p:spPr>
          <a:xfrm>
            <a:off x="838200" y="1471749"/>
            <a:ext cx="10515600" cy="5134324"/>
          </a:xfrm>
        </p:spPr>
        <p:txBody>
          <a:bodyPr>
            <a:normAutofit lnSpcReduction="10000"/>
          </a:bodyPr>
          <a:lstStyle/>
          <a:p>
            <a:pPr eaLnBrk="1" hangingPunct="1"/>
            <a:r>
              <a:rPr lang="en-GB"/>
              <a:t>How do we assign work units to workers?</a:t>
            </a:r>
          </a:p>
          <a:p>
            <a:pPr eaLnBrk="1" hangingPunct="1"/>
            <a:endParaRPr lang="en-GB"/>
          </a:p>
          <a:p>
            <a:pPr eaLnBrk="1" hangingPunct="1"/>
            <a:r>
              <a:rPr lang="en-GB"/>
              <a:t>What if we have more work units than workers?</a:t>
            </a:r>
          </a:p>
          <a:p>
            <a:pPr eaLnBrk="1" hangingPunct="1"/>
            <a:endParaRPr lang="en-GB"/>
          </a:p>
          <a:p>
            <a:pPr eaLnBrk="1" hangingPunct="1"/>
            <a:r>
              <a:rPr lang="en-GB"/>
              <a:t>What if workers need to share partial results?</a:t>
            </a:r>
          </a:p>
          <a:p>
            <a:pPr eaLnBrk="1" hangingPunct="1"/>
            <a:endParaRPr lang="en-GB"/>
          </a:p>
          <a:p>
            <a:pPr eaLnBrk="1" hangingPunct="1"/>
            <a:r>
              <a:rPr lang="en-GB"/>
              <a:t>How do we aggregate partial results?</a:t>
            </a:r>
          </a:p>
          <a:p>
            <a:pPr eaLnBrk="1" hangingPunct="1"/>
            <a:endParaRPr lang="en-GB"/>
          </a:p>
          <a:p>
            <a:pPr eaLnBrk="1" hangingPunct="1"/>
            <a:r>
              <a:rPr lang="en-GB"/>
              <a:t>How do we know all the workers have finished?</a:t>
            </a:r>
          </a:p>
          <a:p>
            <a:pPr eaLnBrk="1" hangingPunct="1"/>
            <a:endParaRPr lang="en-GB"/>
          </a:p>
          <a:p>
            <a:pPr eaLnBrk="1" hangingPunct="1"/>
            <a:r>
              <a:rPr lang="en-GB"/>
              <a:t>What if workers die?</a:t>
            </a:r>
          </a:p>
        </p:txBody>
      </p:sp>
    </p:spTree>
    <p:extLst>
      <p:ext uri="{BB962C8B-B14F-4D97-AF65-F5344CB8AC3E}">
        <p14:creationId xmlns:p14="http://schemas.microsoft.com/office/powerpoint/2010/main" val="32648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pPr eaLnBrk="1" hangingPunct="1"/>
            <a:r>
              <a:rPr lang="en-GB"/>
              <a:t>Common Theme?</a:t>
            </a:r>
          </a:p>
        </p:txBody>
      </p:sp>
      <p:sp>
        <p:nvSpPr>
          <p:cNvPr id="43011" name="Rectangle 5"/>
          <p:cNvSpPr>
            <a:spLocks noGrp="1" noChangeArrowheads="1"/>
          </p:cNvSpPr>
          <p:nvPr>
            <p:ph type="body" idx="1"/>
          </p:nvPr>
        </p:nvSpPr>
        <p:spPr/>
        <p:txBody>
          <a:bodyPr/>
          <a:lstStyle/>
          <a:p>
            <a:pPr eaLnBrk="1" hangingPunct="1"/>
            <a:r>
              <a:rPr lang="en-GB"/>
              <a:t>Parallelization problems arise from:</a:t>
            </a:r>
          </a:p>
          <a:p>
            <a:pPr lvl="1" eaLnBrk="1" hangingPunct="1"/>
            <a:r>
              <a:rPr lang="en-GB"/>
              <a:t>Communication between workers (e.g., to exchange state)</a:t>
            </a:r>
          </a:p>
          <a:p>
            <a:pPr lvl="1" eaLnBrk="1" hangingPunct="1"/>
            <a:r>
              <a:rPr lang="en-GB"/>
              <a:t>Access to shared resources (e.g., data)</a:t>
            </a:r>
          </a:p>
          <a:p>
            <a:pPr lvl="1" eaLnBrk="1" hangingPunct="1"/>
            <a:endParaRPr lang="en-GB"/>
          </a:p>
          <a:p>
            <a:pPr eaLnBrk="1" hangingPunct="1"/>
            <a:r>
              <a:rPr lang="en-GB"/>
              <a:t>Thus, we need a synchronization mechanism</a:t>
            </a:r>
          </a:p>
          <a:p>
            <a:pPr lvl="1" eaLnBrk="1" hangingPunct="1"/>
            <a:endParaRPr lang="en-GB"/>
          </a:p>
        </p:txBody>
      </p:sp>
    </p:spTree>
    <p:extLst>
      <p:ext uri="{BB962C8B-B14F-4D97-AF65-F5344CB8AC3E}">
        <p14:creationId xmlns:p14="http://schemas.microsoft.com/office/powerpoint/2010/main" val="419927912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Prerequisites</a:t>
            </a:r>
          </a:p>
        </p:txBody>
      </p:sp>
      <p:sp>
        <p:nvSpPr>
          <p:cNvPr id="3" name="Content Placeholder 2"/>
          <p:cNvSpPr>
            <a:spLocks noGrp="1"/>
          </p:cNvSpPr>
          <p:nvPr>
            <p:ph idx="1"/>
          </p:nvPr>
        </p:nvSpPr>
        <p:spPr/>
        <p:txBody>
          <a:bodyPr/>
          <a:lstStyle/>
          <a:p>
            <a:r>
              <a:rPr lang="en-IN"/>
              <a:t>Knowledge of Data Structures</a:t>
            </a:r>
          </a:p>
          <a:p>
            <a:endParaRPr lang="en-IN"/>
          </a:p>
          <a:p>
            <a:endParaRPr lang="en-IN"/>
          </a:p>
          <a:p>
            <a:r>
              <a:rPr lang="en-IN"/>
              <a:t>Knowledge of Algorithm Design</a:t>
            </a:r>
          </a:p>
          <a:p>
            <a:endParaRPr lang="en-IN"/>
          </a:p>
          <a:p>
            <a:r>
              <a:rPr lang="en-IN"/>
              <a:t>Programming </a:t>
            </a:r>
          </a:p>
          <a:p>
            <a:pPr lvl="1"/>
            <a:r>
              <a:rPr lang="en-IN"/>
              <a:t>Python is highly recommended</a:t>
            </a:r>
          </a:p>
        </p:txBody>
      </p:sp>
    </p:spTree>
    <p:extLst>
      <p:ext uri="{BB962C8B-B14F-4D97-AF65-F5344CB8AC3E}">
        <p14:creationId xmlns:p14="http://schemas.microsoft.com/office/powerpoint/2010/main" val="3497120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deadlock.jpg"/>
          <p:cNvPicPr>
            <a:picLocks noChangeAspect="1"/>
          </p:cNvPicPr>
          <p:nvPr/>
        </p:nvPicPr>
        <p:blipFill>
          <a:blip r:embed="rId2" cstate="print"/>
          <a:srcRect/>
          <a:stretch>
            <a:fillRect/>
          </a:stretch>
        </p:blipFill>
        <p:spPr bwMode="auto">
          <a:xfrm>
            <a:off x="1524000" y="0"/>
            <a:ext cx="9144000" cy="6858000"/>
          </a:xfrm>
          <a:prstGeom prst="rect">
            <a:avLst/>
          </a:prstGeom>
          <a:noFill/>
          <a:ln w="9525">
            <a:noFill/>
            <a:miter lim="800000"/>
            <a:headEnd/>
            <a:tailEnd/>
          </a:ln>
        </p:spPr>
      </p:pic>
      <p:sp>
        <p:nvSpPr>
          <p:cNvPr id="39939" name="TextBox 4"/>
          <p:cNvSpPr txBox="1">
            <a:spLocks noChangeArrowheads="1"/>
          </p:cNvSpPr>
          <p:nvPr/>
        </p:nvSpPr>
        <p:spPr bwMode="auto">
          <a:xfrm>
            <a:off x="1524000" y="6611938"/>
            <a:ext cx="2362200" cy="400110"/>
          </a:xfrm>
          <a:prstGeom prst="rect">
            <a:avLst/>
          </a:prstGeom>
          <a:noFill/>
          <a:ln w="9525">
            <a:noFill/>
            <a:miter lim="800000"/>
            <a:headEnd/>
            <a:tailEnd/>
          </a:ln>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Schoolbook" panose="02040604050505020304"/>
                <a:ea typeface="+mn-ea"/>
                <a:cs typeface="+mn-cs"/>
              </a:rPr>
              <a:t>Source: Ricardo Guimarães Herrmann</a:t>
            </a:r>
          </a:p>
        </p:txBody>
      </p:sp>
      <p:sp>
        <p:nvSpPr>
          <p:cNvPr id="2" name="Rectangle 1"/>
          <p:cNvSpPr/>
          <p:nvPr/>
        </p:nvSpPr>
        <p:spPr>
          <a:xfrm rot="18908542">
            <a:off x="-224864" y="2362279"/>
            <a:ext cx="376671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b="1">
                <a:solidFill>
                  <a:srgbClr val="FFFF00"/>
                </a:solidFill>
              </a:rPr>
              <a:t>Bad synchronization!!</a:t>
            </a:r>
            <a:endParaRPr lang="en-IN" sz="3000" b="1">
              <a:solidFill>
                <a:srgbClr val="FFFF00"/>
              </a:solidFill>
            </a:endParaRPr>
          </a:p>
        </p:txBody>
      </p:sp>
    </p:spTree>
    <p:extLst>
      <p:ext uri="{BB962C8B-B14F-4D97-AF65-F5344CB8AC3E}">
        <p14:creationId xmlns:p14="http://schemas.microsoft.com/office/powerpoint/2010/main" val="960346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642257" y="178513"/>
            <a:ext cx="10515600" cy="732155"/>
          </a:xfrm>
        </p:spPr>
        <p:txBody>
          <a:bodyPr/>
          <a:lstStyle/>
          <a:p>
            <a:pPr eaLnBrk="1" hangingPunct="1"/>
            <a:r>
              <a:rPr lang="en-GB"/>
              <a:t>Managing Multiple Workers</a:t>
            </a:r>
          </a:p>
        </p:txBody>
      </p:sp>
      <p:sp>
        <p:nvSpPr>
          <p:cNvPr id="44035" name="Rectangle 5"/>
          <p:cNvSpPr>
            <a:spLocks noGrp="1" noChangeArrowheads="1"/>
          </p:cNvSpPr>
          <p:nvPr>
            <p:ph type="body" idx="1"/>
          </p:nvPr>
        </p:nvSpPr>
        <p:spPr>
          <a:xfrm>
            <a:off x="810208" y="1219822"/>
            <a:ext cx="10515600" cy="5003696"/>
          </a:xfrm>
        </p:spPr>
        <p:txBody>
          <a:bodyPr>
            <a:normAutofit fontScale="85000" lnSpcReduction="20000"/>
          </a:bodyPr>
          <a:lstStyle/>
          <a:p>
            <a:pPr eaLnBrk="1" hangingPunct="1"/>
            <a:r>
              <a:rPr lang="en-GB"/>
              <a:t>Difficult because</a:t>
            </a:r>
          </a:p>
          <a:p>
            <a:pPr lvl="1" eaLnBrk="1" hangingPunct="1"/>
            <a:r>
              <a:rPr lang="en-GB"/>
              <a:t>We don’t know the order in which workers run</a:t>
            </a:r>
          </a:p>
          <a:p>
            <a:pPr lvl="1" eaLnBrk="1" hangingPunct="1"/>
            <a:r>
              <a:rPr lang="en-GB"/>
              <a:t>We don’t know when workers interrupt each other</a:t>
            </a:r>
          </a:p>
          <a:p>
            <a:pPr lvl="1" eaLnBrk="1" hangingPunct="1"/>
            <a:r>
              <a:rPr lang="en-GB"/>
              <a:t>We don’t know when workers need to communicate partial results</a:t>
            </a:r>
          </a:p>
          <a:p>
            <a:pPr lvl="1" eaLnBrk="1" hangingPunct="1"/>
            <a:r>
              <a:rPr lang="en-GB"/>
              <a:t>We don’t know the order in which workers access shared data</a:t>
            </a:r>
          </a:p>
          <a:p>
            <a:pPr lvl="1" eaLnBrk="1" hangingPunct="1"/>
            <a:endParaRPr lang="en-GB"/>
          </a:p>
          <a:p>
            <a:pPr eaLnBrk="1" hangingPunct="1"/>
            <a:r>
              <a:rPr lang="en-GB"/>
              <a:t>Thus, we need:</a:t>
            </a:r>
          </a:p>
          <a:p>
            <a:pPr lvl="1" eaLnBrk="1" hangingPunct="1"/>
            <a:r>
              <a:rPr lang="en-GB"/>
              <a:t>Semaphores (lock, unlock)</a:t>
            </a:r>
          </a:p>
          <a:p>
            <a:pPr lvl="1" eaLnBrk="1" hangingPunct="1"/>
            <a:r>
              <a:rPr lang="en-GB"/>
              <a:t>Conditional variables (wait, notify, broadcast)</a:t>
            </a:r>
          </a:p>
          <a:p>
            <a:pPr lvl="1" eaLnBrk="1" hangingPunct="1"/>
            <a:r>
              <a:rPr lang="en-GB"/>
              <a:t>Barriers</a:t>
            </a:r>
          </a:p>
          <a:p>
            <a:pPr lvl="1" eaLnBrk="1" hangingPunct="1"/>
            <a:endParaRPr lang="en-GB"/>
          </a:p>
          <a:p>
            <a:pPr eaLnBrk="1" hangingPunct="1"/>
            <a:r>
              <a:rPr lang="en-GB"/>
              <a:t>Still, lots of problems:</a:t>
            </a:r>
          </a:p>
          <a:p>
            <a:pPr lvl="1" eaLnBrk="1" hangingPunct="1"/>
            <a:r>
              <a:rPr lang="en-GB"/>
              <a:t>Deadlock, </a:t>
            </a:r>
            <a:r>
              <a:rPr lang="en-GB" err="1"/>
              <a:t>livelock</a:t>
            </a:r>
            <a:r>
              <a:rPr lang="en-GB"/>
              <a:t>, race conditions...</a:t>
            </a:r>
          </a:p>
          <a:p>
            <a:pPr lvl="1" eaLnBrk="1" hangingPunct="1"/>
            <a:r>
              <a:rPr lang="en-GB"/>
              <a:t>Dining philosophers, sleeping barbers, cigarette smokers...</a:t>
            </a:r>
          </a:p>
          <a:p>
            <a:pPr lvl="1" eaLnBrk="1" hangingPunct="1"/>
            <a:endParaRPr lang="en-GB"/>
          </a:p>
          <a:p>
            <a:pPr eaLnBrk="1" hangingPunct="1"/>
            <a:r>
              <a:rPr lang="en-GB">
                <a:solidFill>
                  <a:srgbClr val="C00000"/>
                </a:solidFill>
              </a:rPr>
              <a:t>Moral of the story: be careful !!!</a:t>
            </a:r>
          </a:p>
        </p:txBody>
      </p:sp>
    </p:spTree>
    <p:extLst>
      <p:ext uri="{BB962C8B-B14F-4D97-AF65-F5344CB8AC3E}">
        <p14:creationId xmlns:p14="http://schemas.microsoft.com/office/powerpoint/2010/main" val="169088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03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03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03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03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03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Current Tools</a:t>
            </a:r>
          </a:p>
        </p:txBody>
      </p:sp>
      <p:sp>
        <p:nvSpPr>
          <p:cNvPr id="3" name="Content Placeholder 2"/>
          <p:cNvSpPr>
            <a:spLocks noGrp="1"/>
          </p:cNvSpPr>
          <p:nvPr>
            <p:ph idx="1"/>
          </p:nvPr>
        </p:nvSpPr>
        <p:spPr/>
        <p:txBody>
          <a:bodyPr/>
          <a:lstStyle/>
          <a:p>
            <a:r>
              <a:rPr lang="en-US"/>
              <a:t>Programming models</a:t>
            </a:r>
          </a:p>
          <a:p>
            <a:pPr lvl="1"/>
            <a:r>
              <a:rPr lang="en-US"/>
              <a:t>Shared memory (</a:t>
            </a:r>
            <a:r>
              <a:rPr lang="en-US" err="1"/>
              <a:t>pthreads</a:t>
            </a:r>
            <a:r>
              <a:rPr lang="en-US"/>
              <a:t>)</a:t>
            </a:r>
          </a:p>
          <a:p>
            <a:pPr lvl="1"/>
            <a:r>
              <a:rPr lang="en-US"/>
              <a:t>Message passing (MPI)</a:t>
            </a:r>
          </a:p>
          <a:p>
            <a:r>
              <a:rPr lang="en-US"/>
              <a:t>Design Patterns</a:t>
            </a:r>
          </a:p>
          <a:p>
            <a:pPr lvl="1"/>
            <a:r>
              <a:rPr lang="en-US"/>
              <a:t>Master-slaves</a:t>
            </a:r>
          </a:p>
          <a:p>
            <a:pPr lvl="1"/>
            <a:r>
              <a:rPr lang="en-US"/>
              <a:t>Producer-consumer flows</a:t>
            </a:r>
          </a:p>
          <a:p>
            <a:pPr lvl="1"/>
            <a:r>
              <a:rPr lang="en-US"/>
              <a:t>Shared work queues</a:t>
            </a:r>
          </a:p>
          <a:p>
            <a:pPr lvl="1"/>
            <a:endParaRPr lang="en-US"/>
          </a:p>
        </p:txBody>
      </p:sp>
      <p:grpSp>
        <p:nvGrpSpPr>
          <p:cNvPr id="4" name="Group 41"/>
          <p:cNvGrpSpPr>
            <a:grpSpLocks/>
          </p:cNvGrpSpPr>
          <p:nvPr/>
        </p:nvGrpSpPr>
        <p:grpSpPr bwMode="auto">
          <a:xfrm>
            <a:off x="8658226" y="990600"/>
            <a:ext cx="1451913" cy="1630362"/>
            <a:chOff x="2667000" y="1524000"/>
            <a:chExt cx="1998672" cy="2243288"/>
          </a:xfrm>
        </p:grpSpPr>
        <p:cxnSp>
          <p:nvCxnSpPr>
            <p:cNvPr id="5" name="Straight Arrow Connector 4"/>
            <p:cNvCxnSpPr>
              <a:cxnSpLocks noChangeShapeType="1"/>
            </p:cNvCxnSpPr>
            <p:nvPr/>
          </p:nvCxnSpPr>
          <p:spPr bwMode="auto">
            <a:xfrm rot="5400000">
              <a:off x="2134394" y="2661444"/>
              <a:ext cx="1447800" cy="1588"/>
            </a:xfrm>
            <a:prstGeom prst="straightConnector1">
              <a:avLst/>
            </a:prstGeom>
            <a:noFill/>
            <a:ln w="63500" cmpd="dbl" algn="ctr">
              <a:solidFill>
                <a:srgbClr val="FF0000"/>
              </a:solidFill>
              <a:round/>
              <a:headEnd/>
              <a:tailEnd type="triangle" w="sm" len="sm"/>
            </a:ln>
          </p:spPr>
        </p:cxnSp>
        <p:sp>
          <p:nvSpPr>
            <p:cNvPr id="6" name="TextBox 9"/>
            <p:cNvSpPr txBox="1">
              <a:spLocks noChangeArrowheads="1"/>
            </p:cNvSpPr>
            <p:nvPr/>
          </p:nvSpPr>
          <p:spPr bwMode="auto">
            <a:xfrm>
              <a:off x="2682875" y="1524000"/>
              <a:ext cx="1915823" cy="38113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Schoolbook" panose="02040604050505020304"/>
                  <a:ea typeface="+mn-ea"/>
                  <a:cs typeface="+mn-cs"/>
                </a:rPr>
                <a:t>Message Passing</a:t>
              </a:r>
            </a:p>
          </p:txBody>
        </p:sp>
        <p:sp>
          <p:nvSpPr>
            <p:cNvPr id="7" name="TextBox 10"/>
            <p:cNvSpPr txBox="1">
              <a:spLocks noChangeArrowheads="1"/>
            </p:cNvSpPr>
            <p:nvPr/>
          </p:nvSpPr>
          <p:spPr bwMode="auto">
            <a:xfrm>
              <a:off x="2667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1</a:t>
              </a:r>
            </a:p>
          </p:txBody>
        </p:sp>
        <p:cxnSp>
          <p:nvCxnSpPr>
            <p:cNvPr id="8" name="Straight Arrow Connector 11"/>
            <p:cNvCxnSpPr>
              <a:cxnSpLocks noChangeShapeType="1"/>
            </p:cNvCxnSpPr>
            <p:nvPr/>
          </p:nvCxnSpPr>
          <p:spPr bwMode="auto">
            <a:xfrm rot="5400000">
              <a:off x="2515394" y="2661444"/>
              <a:ext cx="1447800" cy="1588"/>
            </a:xfrm>
            <a:prstGeom prst="straightConnector1">
              <a:avLst/>
            </a:prstGeom>
            <a:noFill/>
            <a:ln w="63500" cmpd="dbl" algn="ctr">
              <a:solidFill>
                <a:srgbClr val="FF0000"/>
              </a:solidFill>
              <a:round/>
              <a:headEnd/>
              <a:tailEnd type="triangle" w="sm" len="sm"/>
            </a:ln>
          </p:spPr>
        </p:cxnSp>
        <p:sp>
          <p:nvSpPr>
            <p:cNvPr id="9" name="TextBox 12"/>
            <p:cNvSpPr txBox="1">
              <a:spLocks noChangeArrowheads="1"/>
            </p:cNvSpPr>
            <p:nvPr/>
          </p:nvSpPr>
          <p:spPr bwMode="auto">
            <a:xfrm>
              <a:off x="3048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2</a:t>
              </a:r>
            </a:p>
          </p:txBody>
        </p:sp>
        <p:cxnSp>
          <p:nvCxnSpPr>
            <p:cNvPr id="10" name="Straight Arrow Connector 13"/>
            <p:cNvCxnSpPr>
              <a:cxnSpLocks noChangeShapeType="1"/>
            </p:cNvCxnSpPr>
            <p:nvPr/>
          </p:nvCxnSpPr>
          <p:spPr bwMode="auto">
            <a:xfrm rot="5400000">
              <a:off x="2896394" y="2661444"/>
              <a:ext cx="1447800" cy="1588"/>
            </a:xfrm>
            <a:prstGeom prst="straightConnector1">
              <a:avLst/>
            </a:prstGeom>
            <a:noFill/>
            <a:ln w="63500" cmpd="dbl" algn="ctr">
              <a:solidFill>
                <a:srgbClr val="FF0000"/>
              </a:solidFill>
              <a:round/>
              <a:headEnd/>
              <a:tailEnd type="triangle" w="sm" len="sm"/>
            </a:ln>
          </p:spPr>
        </p:cxnSp>
        <p:sp>
          <p:nvSpPr>
            <p:cNvPr id="11" name="TextBox 14"/>
            <p:cNvSpPr txBox="1">
              <a:spLocks noChangeArrowheads="1"/>
            </p:cNvSpPr>
            <p:nvPr/>
          </p:nvSpPr>
          <p:spPr bwMode="auto">
            <a:xfrm>
              <a:off x="3429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3</a:t>
              </a:r>
            </a:p>
          </p:txBody>
        </p:sp>
        <p:cxnSp>
          <p:nvCxnSpPr>
            <p:cNvPr id="12" name="Straight Arrow Connector 15"/>
            <p:cNvCxnSpPr>
              <a:cxnSpLocks noChangeShapeType="1"/>
            </p:cNvCxnSpPr>
            <p:nvPr/>
          </p:nvCxnSpPr>
          <p:spPr bwMode="auto">
            <a:xfrm rot="5400000">
              <a:off x="3277394" y="2661444"/>
              <a:ext cx="1447800" cy="1588"/>
            </a:xfrm>
            <a:prstGeom prst="straightConnector1">
              <a:avLst/>
            </a:prstGeom>
            <a:noFill/>
            <a:ln w="63500" cmpd="dbl" algn="ctr">
              <a:solidFill>
                <a:srgbClr val="FF0000"/>
              </a:solidFill>
              <a:round/>
              <a:headEnd/>
              <a:tailEnd type="triangle" w="sm" len="sm"/>
            </a:ln>
          </p:spPr>
        </p:cxnSp>
        <p:sp>
          <p:nvSpPr>
            <p:cNvPr id="13" name="TextBox 16"/>
            <p:cNvSpPr txBox="1">
              <a:spLocks noChangeArrowheads="1"/>
            </p:cNvSpPr>
            <p:nvPr/>
          </p:nvSpPr>
          <p:spPr bwMode="auto">
            <a:xfrm>
              <a:off x="3810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4</a:t>
              </a:r>
            </a:p>
          </p:txBody>
        </p:sp>
        <p:cxnSp>
          <p:nvCxnSpPr>
            <p:cNvPr id="14" name="Straight Arrow Connector 17"/>
            <p:cNvCxnSpPr>
              <a:cxnSpLocks noChangeShapeType="1"/>
            </p:cNvCxnSpPr>
            <p:nvPr/>
          </p:nvCxnSpPr>
          <p:spPr bwMode="auto">
            <a:xfrm rot="5400000">
              <a:off x="3658394" y="2661444"/>
              <a:ext cx="1447800" cy="1588"/>
            </a:xfrm>
            <a:prstGeom prst="straightConnector1">
              <a:avLst/>
            </a:prstGeom>
            <a:noFill/>
            <a:ln w="63500" cmpd="dbl" algn="ctr">
              <a:solidFill>
                <a:srgbClr val="FF0000"/>
              </a:solidFill>
              <a:round/>
              <a:headEnd/>
              <a:tailEnd type="triangle" w="sm" len="sm"/>
            </a:ln>
          </p:spPr>
        </p:cxnSp>
        <p:sp>
          <p:nvSpPr>
            <p:cNvPr id="15" name="TextBox 18"/>
            <p:cNvSpPr txBox="1">
              <a:spLocks noChangeArrowheads="1"/>
            </p:cNvSpPr>
            <p:nvPr/>
          </p:nvSpPr>
          <p:spPr bwMode="auto">
            <a:xfrm>
              <a:off x="4191001"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5</a:t>
              </a:r>
            </a:p>
          </p:txBody>
        </p:sp>
        <p:cxnSp>
          <p:nvCxnSpPr>
            <p:cNvPr id="16" name="Straight Arrow Connector 43"/>
            <p:cNvCxnSpPr>
              <a:cxnSpLocks noChangeShapeType="1"/>
            </p:cNvCxnSpPr>
            <p:nvPr/>
          </p:nvCxnSpPr>
          <p:spPr bwMode="auto">
            <a:xfrm>
              <a:off x="2835275" y="1981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7" name="Straight Arrow Connector 48"/>
            <p:cNvCxnSpPr>
              <a:cxnSpLocks noChangeShapeType="1"/>
            </p:cNvCxnSpPr>
            <p:nvPr/>
          </p:nvCxnSpPr>
          <p:spPr bwMode="auto">
            <a:xfrm rot="10800000" flipV="1">
              <a:off x="3216275" y="2057400"/>
              <a:ext cx="1143000" cy="2286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58"/>
            <p:cNvCxnSpPr>
              <a:cxnSpLocks noChangeShapeType="1"/>
            </p:cNvCxnSpPr>
            <p:nvPr/>
          </p:nvCxnSpPr>
          <p:spPr bwMode="auto">
            <a:xfrm>
              <a:off x="3597275" y="2362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59"/>
            <p:cNvCxnSpPr>
              <a:cxnSpLocks noChangeShapeType="1"/>
            </p:cNvCxnSpPr>
            <p:nvPr/>
          </p:nvCxnSpPr>
          <p:spPr bwMode="auto">
            <a:xfrm flipH="1">
              <a:off x="3978275" y="25908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60"/>
            <p:cNvCxnSpPr>
              <a:cxnSpLocks noChangeShapeType="1"/>
            </p:cNvCxnSpPr>
            <p:nvPr/>
          </p:nvCxnSpPr>
          <p:spPr bwMode="auto">
            <a:xfrm rot="10800000" flipV="1">
              <a:off x="3597275" y="2819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1" name="Straight Arrow Connector 62"/>
            <p:cNvCxnSpPr>
              <a:cxnSpLocks noChangeShapeType="1"/>
            </p:cNvCxnSpPr>
            <p:nvPr/>
          </p:nvCxnSpPr>
          <p:spPr bwMode="auto">
            <a:xfrm rot="10800000" flipH="1" flipV="1">
              <a:off x="2835275" y="2438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63"/>
            <p:cNvCxnSpPr>
              <a:cxnSpLocks noChangeShapeType="1"/>
            </p:cNvCxnSpPr>
            <p:nvPr/>
          </p:nvCxnSpPr>
          <p:spPr bwMode="auto">
            <a:xfrm flipH="1">
              <a:off x="2835275" y="26670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64"/>
            <p:cNvCxnSpPr>
              <a:cxnSpLocks noChangeShapeType="1"/>
            </p:cNvCxnSpPr>
            <p:nvPr/>
          </p:nvCxnSpPr>
          <p:spPr bwMode="auto">
            <a:xfrm rot="10800000" flipH="1" flipV="1">
              <a:off x="2835275" y="29718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grpSp>
      <p:grpSp>
        <p:nvGrpSpPr>
          <p:cNvPr id="24" name="Group 42"/>
          <p:cNvGrpSpPr>
            <a:grpSpLocks/>
          </p:cNvGrpSpPr>
          <p:nvPr/>
        </p:nvGrpSpPr>
        <p:grpSpPr bwMode="auto">
          <a:xfrm>
            <a:off x="6324600" y="990600"/>
            <a:ext cx="2005012" cy="1630362"/>
            <a:chOff x="5181600" y="1524000"/>
            <a:chExt cx="2759075" cy="2243288"/>
          </a:xfrm>
        </p:grpSpPr>
        <p:cxnSp>
          <p:nvCxnSpPr>
            <p:cNvPr id="25" name="Straight Arrow Connector 30"/>
            <p:cNvCxnSpPr>
              <a:cxnSpLocks noChangeShapeType="1"/>
            </p:cNvCxnSpPr>
            <p:nvPr/>
          </p:nvCxnSpPr>
          <p:spPr bwMode="auto">
            <a:xfrm rot="5400000">
              <a:off x="4648994" y="2661444"/>
              <a:ext cx="1447800" cy="1588"/>
            </a:xfrm>
            <a:prstGeom prst="straightConnector1">
              <a:avLst/>
            </a:prstGeom>
            <a:noFill/>
            <a:ln w="63500" cmpd="dbl" algn="ctr">
              <a:solidFill>
                <a:srgbClr val="FF0000"/>
              </a:solidFill>
              <a:round/>
              <a:headEnd/>
              <a:tailEnd type="triangle" w="sm" len="sm"/>
            </a:ln>
          </p:spPr>
        </p:cxnSp>
        <p:sp>
          <p:nvSpPr>
            <p:cNvPr id="26" name="TextBox 31"/>
            <p:cNvSpPr txBox="1">
              <a:spLocks noChangeArrowheads="1"/>
            </p:cNvSpPr>
            <p:nvPr/>
          </p:nvSpPr>
          <p:spPr bwMode="auto">
            <a:xfrm>
              <a:off x="5273675" y="1524000"/>
              <a:ext cx="1840014"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Schoolbook" panose="02040604050505020304"/>
                  <a:ea typeface="+mn-ea"/>
                  <a:cs typeface="+mn-cs"/>
                </a:rPr>
                <a:t>Shared Memory</a:t>
              </a:r>
            </a:p>
          </p:txBody>
        </p:sp>
        <p:sp>
          <p:nvSpPr>
            <p:cNvPr id="27" name="TextBox 32"/>
            <p:cNvSpPr txBox="1">
              <a:spLocks noChangeArrowheads="1"/>
            </p:cNvSpPr>
            <p:nvPr/>
          </p:nvSpPr>
          <p:spPr bwMode="auto">
            <a:xfrm>
              <a:off x="5181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1</a:t>
              </a:r>
            </a:p>
          </p:txBody>
        </p:sp>
        <p:cxnSp>
          <p:nvCxnSpPr>
            <p:cNvPr id="28" name="Straight Arrow Connector 33"/>
            <p:cNvCxnSpPr>
              <a:cxnSpLocks noChangeShapeType="1"/>
            </p:cNvCxnSpPr>
            <p:nvPr/>
          </p:nvCxnSpPr>
          <p:spPr bwMode="auto">
            <a:xfrm rot="5400000">
              <a:off x="5029994" y="2661444"/>
              <a:ext cx="1447800" cy="1588"/>
            </a:xfrm>
            <a:prstGeom prst="straightConnector1">
              <a:avLst/>
            </a:prstGeom>
            <a:noFill/>
            <a:ln w="63500" cmpd="dbl" algn="ctr">
              <a:solidFill>
                <a:srgbClr val="FF0000"/>
              </a:solidFill>
              <a:round/>
              <a:headEnd/>
              <a:tailEnd type="triangle" w="sm" len="sm"/>
            </a:ln>
          </p:spPr>
        </p:cxnSp>
        <p:sp>
          <p:nvSpPr>
            <p:cNvPr id="29" name="TextBox 34"/>
            <p:cNvSpPr txBox="1">
              <a:spLocks noChangeArrowheads="1"/>
            </p:cNvSpPr>
            <p:nvPr/>
          </p:nvSpPr>
          <p:spPr bwMode="auto">
            <a:xfrm>
              <a:off x="5562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2</a:t>
              </a:r>
            </a:p>
          </p:txBody>
        </p:sp>
        <p:cxnSp>
          <p:nvCxnSpPr>
            <p:cNvPr id="30" name="Straight Arrow Connector 35"/>
            <p:cNvCxnSpPr>
              <a:cxnSpLocks noChangeShapeType="1"/>
            </p:cNvCxnSpPr>
            <p:nvPr/>
          </p:nvCxnSpPr>
          <p:spPr bwMode="auto">
            <a:xfrm rot="5400000">
              <a:off x="5410994" y="2661444"/>
              <a:ext cx="1447800" cy="1588"/>
            </a:xfrm>
            <a:prstGeom prst="straightConnector1">
              <a:avLst/>
            </a:prstGeom>
            <a:noFill/>
            <a:ln w="63500" cmpd="dbl" algn="ctr">
              <a:solidFill>
                <a:srgbClr val="FF0000"/>
              </a:solidFill>
              <a:round/>
              <a:headEnd/>
              <a:tailEnd type="triangle" w="sm" len="sm"/>
            </a:ln>
          </p:spPr>
        </p:cxnSp>
        <p:sp>
          <p:nvSpPr>
            <p:cNvPr id="31" name="TextBox 36"/>
            <p:cNvSpPr txBox="1">
              <a:spLocks noChangeArrowheads="1"/>
            </p:cNvSpPr>
            <p:nvPr/>
          </p:nvSpPr>
          <p:spPr bwMode="auto">
            <a:xfrm>
              <a:off x="5943601"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3</a:t>
              </a:r>
            </a:p>
          </p:txBody>
        </p:sp>
        <p:cxnSp>
          <p:nvCxnSpPr>
            <p:cNvPr id="32" name="Straight Arrow Connector 37"/>
            <p:cNvCxnSpPr>
              <a:cxnSpLocks noChangeShapeType="1"/>
            </p:cNvCxnSpPr>
            <p:nvPr/>
          </p:nvCxnSpPr>
          <p:spPr bwMode="auto">
            <a:xfrm rot="5400000">
              <a:off x="5791994" y="2661444"/>
              <a:ext cx="1447800" cy="1588"/>
            </a:xfrm>
            <a:prstGeom prst="straightConnector1">
              <a:avLst/>
            </a:prstGeom>
            <a:noFill/>
            <a:ln w="63500" cmpd="dbl" algn="ctr">
              <a:solidFill>
                <a:srgbClr val="FF0000"/>
              </a:solidFill>
              <a:round/>
              <a:headEnd/>
              <a:tailEnd type="triangle" w="sm" len="sm"/>
            </a:ln>
          </p:spPr>
        </p:cxnSp>
        <p:sp>
          <p:nvSpPr>
            <p:cNvPr id="33" name="TextBox 38"/>
            <p:cNvSpPr txBox="1">
              <a:spLocks noChangeArrowheads="1"/>
            </p:cNvSpPr>
            <p:nvPr/>
          </p:nvSpPr>
          <p:spPr bwMode="auto">
            <a:xfrm>
              <a:off x="6324599"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4</a:t>
              </a:r>
            </a:p>
          </p:txBody>
        </p:sp>
        <p:cxnSp>
          <p:nvCxnSpPr>
            <p:cNvPr id="34" name="Straight Arrow Connector 39"/>
            <p:cNvCxnSpPr>
              <a:cxnSpLocks noChangeShapeType="1"/>
            </p:cNvCxnSpPr>
            <p:nvPr/>
          </p:nvCxnSpPr>
          <p:spPr bwMode="auto">
            <a:xfrm rot="5400000">
              <a:off x="6172994" y="2661444"/>
              <a:ext cx="1447800" cy="1588"/>
            </a:xfrm>
            <a:prstGeom prst="straightConnector1">
              <a:avLst/>
            </a:prstGeom>
            <a:noFill/>
            <a:ln w="63500" cmpd="dbl" algn="ctr">
              <a:solidFill>
                <a:srgbClr val="FF0000"/>
              </a:solidFill>
              <a:round/>
              <a:headEnd/>
              <a:tailEnd type="triangle" w="sm" len="sm"/>
            </a:ln>
          </p:spPr>
        </p:cxnSp>
        <p:sp>
          <p:nvSpPr>
            <p:cNvPr id="35" name="TextBox 40"/>
            <p:cNvSpPr txBox="1">
              <a:spLocks noChangeArrowheads="1"/>
            </p:cNvSpPr>
            <p:nvPr/>
          </p:nvSpPr>
          <p:spPr bwMode="auto">
            <a:xfrm>
              <a:off x="6705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5</a:t>
              </a:r>
            </a:p>
          </p:txBody>
        </p:sp>
        <p:sp>
          <p:nvSpPr>
            <p:cNvPr id="36" name="Rectangle 41"/>
            <p:cNvSpPr>
              <a:spLocks noChangeArrowheads="1"/>
            </p:cNvSpPr>
            <p:nvPr/>
          </p:nvSpPr>
          <p:spPr bwMode="auto">
            <a:xfrm>
              <a:off x="7331075" y="1905000"/>
              <a:ext cx="609600" cy="1524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7" name="Straight Arrow Connector 65"/>
            <p:cNvCxnSpPr>
              <a:cxnSpLocks noChangeShapeType="1"/>
            </p:cNvCxnSpPr>
            <p:nvPr/>
          </p:nvCxnSpPr>
          <p:spPr bwMode="auto">
            <a:xfrm>
              <a:off x="5349875" y="21336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38" name="Straight Arrow Connector 67"/>
            <p:cNvCxnSpPr>
              <a:cxnSpLocks noChangeShapeType="1"/>
            </p:cNvCxnSpPr>
            <p:nvPr/>
          </p:nvCxnSpPr>
          <p:spPr bwMode="auto">
            <a:xfrm>
              <a:off x="6111875" y="2286000"/>
              <a:ext cx="1219200" cy="1588"/>
            </a:xfrm>
            <a:prstGeom prst="straightConnector1">
              <a:avLst/>
            </a:prstGeom>
            <a:noFill/>
            <a:ln w="9525" algn="ctr">
              <a:solidFill>
                <a:schemeClr val="bg1"/>
              </a:solidFill>
              <a:round/>
              <a:headEnd/>
              <a:tailEnd type="triangle" w="med" len="med"/>
            </a:ln>
          </p:spPr>
        </p:cxnSp>
        <p:cxnSp>
          <p:nvCxnSpPr>
            <p:cNvPr id="39" name="Straight Arrow Connector 69"/>
            <p:cNvCxnSpPr>
              <a:cxnSpLocks noChangeShapeType="1"/>
            </p:cNvCxnSpPr>
            <p:nvPr/>
          </p:nvCxnSpPr>
          <p:spPr bwMode="auto">
            <a:xfrm rot="10800000">
              <a:off x="5730875" y="2438400"/>
              <a:ext cx="1600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0" name="Straight Arrow Connector 71"/>
            <p:cNvCxnSpPr>
              <a:cxnSpLocks noChangeShapeType="1"/>
            </p:cNvCxnSpPr>
            <p:nvPr/>
          </p:nvCxnSpPr>
          <p:spPr bwMode="auto">
            <a:xfrm rot="10800000">
              <a:off x="6492875" y="2667000"/>
              <a:ext cx="838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74"/>
            <p:cNvCxnSpPr>
              <a:cxnSpLocks noChangeShapeType="1"/>
            </p:cNvCxnSpPr>
            <p:nvPr/>
          </p:nvCxnSpPr>
          <p:spPr bwMode="auto">
            <a:xfrm rot="10800000" flipH="1">
              <a:off x="6492875" y="2817813"/>
              <a:ext cx="838200" cy="1587"/>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76"/>
            <p:cNvCxnSpPr>
              <a:cxnSpLocks noChangeShapeType="1"/>
            </p:cNvCxnSpPr>
            <p:nvPr/>
          </p:nvCxnSpPr>
          <p:spPr bwMode="auto">
            <a:xfrm flipH="1">
              <a:off x="5349875" y="29718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sp>
          <p:nvSpPr>
            <p:cNvPr id="43" name="TextBox 77"/>
            <p:cNvSpPr txBox="1">
              <a:spLocks noChangeArrowheads="1"/>
            </p:cNvSpPr>
            <p:nvPr/>
          </p:nvSpPr>
          <p:spPr bwMode="auto">
            <a:xfrm rot="-5400000">
              <a:off x="6856413" y="2476425"/>
              <a:ext cx="1524001" cy="381149"/>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3DED1"/>
                  </a:solidFill>
                  <a:effectLst/>
                  <a:uLnTx/>
                  <a:uFillTx/>
                  <a:latin typeface="Century Schoolbook" panose="02040604050505020304"/>
                  <a:ea typeface="+mn-ea"/>
                  <a:cs typeface="+mn-cs"/>
                </a:rPr>
                <a:t>Memory</a:t>
              </a:r>
            </a:p>
          </p:txBody>
        </p:sp>
      </p:grpSp>
      <p:grpSp>
        <p:nvGrpSpPr>
          <p:cNvPr id="227" name="Group 226"/>
          <p:cNvGrpSpPr/>
          <p:nvPr/>
        </p:nvGrpSpPr>
        <p:grpSpPr>
          <a:xfrm>
            <a:off x="2795954" y="4419600"/>
            <a:ext cx="1471246" cy="1459672"/>
            <a:chOff x="1271954" y="4419600"/>
            <a:chExt cx="1471246" cy="1459672"/>
          </a:xfrm>
        </p:grpSpPr>
        <p:sp>
          <p:nvSpPr>
            <p:cNvPr id="59" name="AutoShape 4"/>
            <p:cNvSpPr>
              <a:spLocks noChangeArrowheads="1"/>
            </p:cNvSpPr>
            <p:nvPr/>
          </p:nvSpPr>
          <p:spPr bwMode="auto">
            <a:xfrm>
              <a:off x="1271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63" name="AutoShape 8"/>
            <p:cNvSpPr>
              <a:spLocks noChangeArrowheads="1"/>
            </p:cNvSpPr>
            <p:nvPr/>
          </p:nvSpPr>
          <p:spPr bwMode="auto">
            <a:xfrm>
              <a:off x="1828800" y="4648200"/>
              <a:ext cx="381000" cy="353786"/>
            </a:xfrm>
            <a:prstGeom prst="roundRect">
              <a:avLst>
                <a:gd name="adj" fmla="val 319"/>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68" name="Text Box 14"/>
            <p:cNvSpPr txBox="1">
              <a:spLocks noChangeArrowheads="1"/>
            </p:cNvSpPr>
            <p:nvPr/>
          </p:nvSpPr>
          <p:spPr bwMode="auto">
            <a:xfrm>
              <a:off x="1676400" y="44196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master</a:t>
              </a:r>
            </a:p>
          </p:txBody>
        </p:sp>
        <p:sp>
          <p:nvSpPr>
            <p:cNvPr id="134" name="AutoShape 4"/>
            <p:cNvSpPr>
              <a:spLocks noChangeArrowheads="1"/>
            </p:cNvSpPr>
            <p:nvPr/>
          </p:nvSpPr>
          <p:spPr bwMode="auto">
            <a:xfrm>
              <a:off x="1652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35" name="AutoShape 4"/>
            <p:cNvSpPr>
              <a:spLocks noChangeArrowheads="1"/>
            </p:cNvSpPr>
            <p:nvPr/>
          </p:nvSpPr>
          <p:spPr bwMode="auto">
            <a:xfrm>
              <a:off x="2033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36" name="AutoShape 4"/>
            <p:cNvSpPr>
              <a:spLocks noChangeArrowheads="1"/>
            </p:cNvSpPr>
            <p:nvPr/>
          </p:nvSpPr>
          <p:spPr bwMode="auto">
            <a:xfrm>
              <a:off x="2414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29" name="Straight Arrow Connector 128"/>
            <p:cNvCxnSpPr>
              <a:stCxn id="63" idx="2"/>
              <a:endCxn id="59" idx="0"/>
            </p:cNvCxnSpPr>
            <p:nvPr/>
          </p:nvCxnSpPr>
          <p:spPr bwMode="auto">
            <a:xfrm rot="5400000">
              <a:off x="1561682" y="4876382"/>
              <a:ext cx="332014" cy="583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8" name="Straight Arrow Connector 137"/>
            <p:cNvCxnSpPr>
              <a:stCxn id="63" idx="2"/>
              <a:endCxn id="134" idx="0"/>
            </p:cNvCxnSpPr>
            <p:nvPr/>
          </p:nvCxnSpPr>
          <p:spPr bwMode="auto">
            <a:xfrm rot="5400000">
              <a:off x="1752182" y="5066882"/>
              <a:ext cx="332014" cy="202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p:cNvCxnSpPr>
              <a:stCxn id="63" idx="2"/>
              <a:endCxn id="135" idx="0"/>
            </p:cNvCxnSpPr>
            <p:nvPr/>
          </p:nvCxnSpPr>
          <p:spPr bwMode="auto">
            <a:xfrm rot="16200000" flipH="1">
              <a:off x="1942681" y="5078604"/>
              <a:ext cx="332014" cy="178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stCxn id="63" idx="2"/>
              <a:endCxn id="136" idx="0"/>
            </p:cNvCxnSpPr>
            <p:nvPr/>
          </p:nvCxnSpPr>
          <p:spPr bwMode="auto">
            <a:xfrm rot="16200000" flipH="1">
              <a:off x="2133181" y="4888104"/>
              <a:ext cx="332014" cy="559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48" name="Text Box 14"/>
            <p:cNvSpPr txBox="1">
              <a:spLocks noChangeArrowheads="1"/>
            </p:cNvSpPr>
            <p:nvPr/>
          </p:nvSpPr>
          <p:spPr bwMode="auto">
            <a:xfrm>
              <a:off x="1676400" y="56388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slaves</a:t>
              </a:r>
            </a:p>
          </p:txBody>
        </p:sp>
      </p:grpSp>
      <p:grpSp>
        <p:nvGrpSpPr>
          <p:cNvPr id="229" name="Group 228"/>
          <p:cNvGrpSpPr/>
          <p:nvPr/>
        </p:nvGrpSpPr>
        <p:grpSpPr>
          <a:xfrm>
            <a:off x="4724400" y="4267200"/>
            <a:ext cx="2743200" cy="1916872"/>
            <a:chOff x="3276600" y="4267200"/>
            <a:chExt cx="2743200" cy="1916872"/>
          </a:xfrm>
        </p:grpSpPr>
        <p:sp>
          <p:nvSpPr>
            <p:cNvPr id="149" name="AutoShape 8"/>
            <p:cNvSpPr>
              <a:spLocks noChangeArrowheads="1"/>
            </p:cNvSpPr>
            <p:nvPr/>
          </p:nvSpPr>
          <p:spPr bwMode="auto">
            <a:xfrm>
              <a:off x="3686908"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50" name="AutoShape 4"/>
            <p:cNvSpPr>
              <a:spLocks noChangeArrowheads="1"/>
            </p:cNvSpPr>
            <p:nvPr/>
          </p:nvSpPr>
          <p:spPr bwMode="auto">
            <a:xfrm>
              <a:off x="4296508"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51" name="Straight Arrow Connector 150"/>
            <p:cNvCxnSpPr>
              <a:stCxn id="149" idx="3"/>
              <a:endCxn id="150" idx="1"/>
            </p:cNvCxnSpPr>
            <p:nvPr/>
          </p:nvCxnSpPr>
          <p:spPr bwMode="auto">
            <a:xfrm>
              <a:off x="4015154"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58" name="AutoShape 8"/>
            <p:cNvSpPr>
              <a:spLocks noChangeArrowheads="1"/>
            </p:cNvSpPr>
            <p:nvPr/>
          </p:nvSpPr>
          <p:spPr bwMode="auto">
            <a:xfrm>
              <a:off x="3686908"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59" name="AutoShape 4"/>
            <p:cNvSpPr>
              <a:spLocks noChangeArrowheads="1"/>
            </p:cNvSpPr>
            <p:nvPr/>
          </p:nvSpPr>
          <p:spPr bwMode="auto">
            <a:xfrm>
              <a:off x="4296508"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0" name="Straight Arrow Connector 159"/>
            <p:cNvCxnSpPr>
              <a:stCxn id="158" idx="3"/>
              <a:endCxn id="159" idx="1"/>
            </p:cNvCxnSpPr>
            <p:nvPr/>
          </p:nvCxnSpPr>
          <p:spPr bwMode="auto">
            <a:xfrm>
              <a:off x="4015154"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1" name="AutoShape 8"/>
            <p:cNvSpPr>
              <a:spLocks noChangeArrowheads="1"/>
            </p:cNvSpPr>
            <p:nvPr/>
          </p:nvSpPr>
          <p:spPr bwMode="auto">
            <a:xfrm>
              <a:off x="3686908"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2" name="AutoShape 4"/>
            <p:cNvSpPr>
              <a:spLocks noChangeArrowheads="1"/>
            </p:cNvSpPr>
            <p:nvPr/>
          </p:nvSpPr>
          <p:spPr bwMode="auto">
            <a:xfrm>
              <a:off x="4296508"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3" name="Straight Arrow Connector 162"/>
            <p:cNvCxnSpPr>
              <a:stCxn id="161" idx="3"/>
              <a:endCxn id="162" idx="1"/>
            </p:cNvCxnSpPr>
            <p:nvPr/>
          </p:nvCxnSpPr>
          <p:spPr bwMode="auto">
            <a:xfrm>
              <a:off x="4015154"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4" name="AutoShape 8"/>
            <p:cNvSpPr>
              <a:spLocks noChangeArrowheads="1"/>
            </p:cNvSpPr>
            <p:nvPr/>
          </p:nvSpPr>
          <p:spPr bwMode="auto">
            <a:xfrm>
              <a:off x="3686908"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5" name="AutoShape 4"/>
            <p:cNvSpPr>
              <a:spLocks noChangeArrowheads="1"/>
            </p:cNvSpPr>
            <p:nvPr/>
          </p:nvSpPr>
          <p:spPr bwMode="auto">
            <a:xfrm>
              <a:off x="4296508"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6" name="Straight Arrow Connector 165"/>
            <p:cNvCxnSpPr>
              <a:stCxn id="164" idx="3"/>
              <a:endCxn id="165" idx="1"/>
            </p:cNvCxnSpPr>
            <p:nvPr/>
          </p:nvCxnSpPr>
          <p:spPr bwMode="auto">
            <a:xfrm>
              <a:off x="4015154"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7" name="AutoShape 8"/>
            <p:cNvSpPr>
              <a:spLocks noChangeArrowheads="1"/>
            </p:cNvSpPr>
            <p:nvPr/>
          </p:nvSpPr>
          <p:spPr bwMode="auto">
            <a:xfrm>
              <a:off x="4624754"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8" name="AutoShape 4"/>
            <p:cNvSpPr>
              <a:spLocks noChangeArrowheads="1"/>
            </p:cNvSpPr>
            <p:nvPr/>
          </p:nvSpPr>
          <p:spPr bwMode="auto">
            <a:xfrm>
              <a:off x="52343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9" name="Straight Arrow Connector 168"/>
            <p:cNvCxnSpPr>
              <a:stCxn id="167" idx="3"/>
              <a:endCxn id="168" idx="1"/>
            </p:cNvCxnSpPr>
            <p:nvPr/>
          </p:nvCxnSpPr>
          <p:spPr bwMode="auto">
            <a:xfrm>
              <a:off x="4953000"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0" name="AutoShape 8"/>
            <p:cNvSpPr>
              <a:spLocks noChangeArrowheads="1"/>
            </p:cNvSpPr>
            <p:nvPr/>
          </p:nvSpPr>
          <p:spPr bwMode="auto">
            <a:xfrm>
              <a:off x="4624754"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1" name="AutoShape 4"/>
            <p:cNvSpPr>
              <a:spLocks noChangeArrowheads="1"/>
            </p:cNvSpPr>
            <p:nvPr/>
          </p:nvSpPr>
          <p:spPr bwMode="auto">
            <a:xfrm>
              <a:off x="52343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2" name="Straight Arrow Connector 171"/>
            <p:cNvCxnSpPr>
              <a:stCxn id="170" idx="3"/>
              <a:endCxn id="171" idx="1"/>
            </p:cNvCxnSpPr>
            <p:nvPr/>
          </p:nvCxnSpPr>
          <p:spPr bwMode="auto">
            <a:xfrm>
              <a:off x="4953000"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3" name="AutoShape 8"/>
            <p:cNvSpPr>
              <a:spLocks noChangeArrowheads="1"/>
            </p:cNvSpPr>
            <p:nvPr/>
          </p:nvSpPr>
          <p:spPr bwMode="auto">
            <a:xfrm>
              <a:off x="4624754"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4" name="AutoShape 4"/>
            <p:cNvSpPr>
              <a:spLocks noChangeArrowheads="1"/>
            </p:cNvSpPr>
            <p:nvPr/>
          </p:nvSpPr>
          <p:spPr bwMode="auto">
            <a:xfrm>
              <a:off x="52343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5" name="Straight Arrow Connector 174"/>
            <p:cNvCxnSpPr>
              <a:stCxn id="173" idx="3"/>
              <a:endCxn id="174" idx="1"/>
            </p:cNvCxnSpPr>
            <p:nvPr/>
          </p:nvCxnSpPr>
          <p:spPr bwMode="auto">
            <a:xfrm>
              <a:off x="4953000"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6" name="AutoShape 8"/>
            <p:cNvSpPr>
              <a:spLocks noChangeArrowheads="1"/>
            </p:cNvSpPr>
            <p:nvPr/>
          </p:nvSpPr>
          <p:spPr bwMode="auto">
            <a:xfrm>
              <a:off x="4624754"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7" name="AutoShape 4"/>
            <p:cNvSpPr>
              <a:spLocks noChangeArrowheads="1"/>
            </p:cNvSpPr>
            <p:nvPr/>
          </p:nvSpPr>
          <p:spPr bwMode="auto">
            <a:xfrm>
              <a:off x="52343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8" name="Straight Arrow Connector 177"/>
            <p:cNvCxnSpPr>
              <a:stCxn id="176" idx="3"/>
              <a:endCxn id="177" idx="1"/>
            </p:cNvCxnSpPr>
            <p:nvPr/>
          </p:nvCxnSpPr>
          <p:spPr bwMode="auto">
            <a:xfrm>
              <a:off x="4953000"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9" name="Text Box 14"/>
            <p:cNvSpPr txBox="1">
              <a:spLocks noChangeArrowheads="1"/>
            </p:cNvSpPr>
            <p:nvPr/>
          </p:nvSpPr>
          <p:spPr bwMode="auto">
            <a:xfrm>
              <a:off x="3276600" y="42672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producer</a:t>
              </a:r>
            </a:p>
          </p:txBody>
        </p:sp>
        <p:sp>
          <p:nvSpPr>
            <p:cNvPr id="180" name="Text Box 14"/>
            <p:cNvSpPr txBox="1">
              <a:spLocks noChangeArrowheads="1"/>
            </p:cNvSpPr>
            <p:nvPr/>
          </p:nvSpPr>
          <p:spPr bwMode="auto">
            <a:xfrm>
              <a:off x="3962400" y="42672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consumer</a:t>
              </a:r>
            </a:p>
          </p:txBody>
        </p:sp>
        <p:sp>
          <p:nvSpPr>
            <p:cNvPr id="181" name="Text Box 14"/>
            <p:cNvSpPr txBox="1">
              <a:spLocks noChangeArrowheads="1"/>
            </p:cNvSpPr>
            <p:nvPr/>
          </p:nvSpPr>
          <p:spPr bwMode="auto">
            <a:xfrm>
              <a:off x="4343400" y="59436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producer</a:t>
              </a:r>
            </a:p>
          </p:txBody>
        </p:sp>
        <p:sp>
          <p:nvSpPr>
            <p:cNvPr id="182" name="Text Box 14"/>
            <p:cNvSpPr txBox="1">
              <a:spLocks noChangeArrowheads="1"/>
            </p:cNvSpPr>
            <p:nvPr/>
          </p:nvSpPr>
          <p:spPr bwMode="auto">
            <a:xfrm>
              <a:off x="5029200" y="59436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consumer</a:t>
              </a:r>
            </a:p>
          </p:txBody>
        </p:sp>
      </p:grpSp>
      <p:grpSp>
        <p:nvGrpSpPr>
          <p:cNvPr id="230" name="Group 229"/>
          <p:cNvGrpSpPr/>
          <p:nvPr/>
        </p:nvGrpSpPr>
        <p:grpSpPr>
          <a:xfrm>
            <a:off x="7772400" y="4495800"/>
            <a:ext cx="2133600" cy="1447800"/>
            <a:chOff x="6248400" y="4495800"/>
            <a:chExt cx="2133600" cy="1447800"/>
          </a:xfrm>
        </p:grpSpPr>
        <p:sp>
          <p:nvSpPr>
            <p:cNvPr id="184" name="AutoShape 4"/>
            <p:cNvSpPr>
              <a:spLocks noChangeArrowheads="1"/>
            </p:cNvSpPr>
            <p:nvPr/>
          </p:nvSpPr>
          <p:spPr bwMode="auto">
            <a:xfrm>
              <a:off x="80537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6" name="AutoShape 4"/>
            <p:cNvSpPr>
              <a:spLocks noChangeArrowheads="1"/>
            </p:cNvSpPr>
            <p:nvPr/>
          </p:nvSpPr>
          <p:spPr bwMode="auto">
            <a:xfrm>
              <a:off x="80537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8" name="AutoShape 4"/>
            <p:cNvSpPr>
              <a:spLocks noChangeArrowheads="1"/>
            </p:cNvSpPr>
            <p:nvPr/>
          </p:nvSpPr>
          <p:spPr bwMode="auto">
            <a:xfrm>
              <a:off x="80537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0" name="AutoShape 4"/>
            <p:cNvSpPr>
              <a:spLocks noChangeArrowheads="1"/>
            </p:cNvSpPr>
            <p:nvPr/>
          </p:nvSpPr>
          <p:spPr bwMode="auto">
            <a:xfrm>
              <a:off x="80537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1" name="AutoShape 4"/>
            <p:cNvSpPr>
              <a:spLocks noChangeArrowheads="1"/>
            </p:cNvSpPr>
            <p:nvPr/>
          </p:nvSpPr>
          <p:spPr bwMode="auto">
            <a:xfrm>
              <a:off x="6910754"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2" name="AutoShape 4"/>
            <p:cNvSpPr>
              <a:spLocks noChangeArrowheads="1"/>
            </p:cNvSpPr>
            <p:nvPr/>
          </p:nvSpPr>
          <p:spPr bwMode="auto">
            <a:xfrm>
              <a:off x="70866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3" name="AutoShape 4"/>
            <p:cNvSpPr>
              <a:spLocks noChangeArrowheads="1"/>
            </p:cNvSpPr>
            <p:nvPr/>
          </p:nvSpPr>
          <p:spPr bwMode="auto">
            <a:xfrm>
              <a:off x="72390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4" name="AutoShape 4"/>
            <p:cNvSpPr>
              <a:spLocks noChangeArrowheads="1"/>
            </p:cNvSpPr>
            <p:nvPr/>
          </p:nvSpPr>
          <p:spPr bwMode="auto">
            <a:xfrm>
              <a:off x="73914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5" name="AutoShape 4"/>
            <p:cNvSpPr>
              <a:spLocks noChangeArrowheads="1"/>
            </p:cNvSpPr>
            <p:nvPr/>
          </p:nvSpPr>
          <p:spPr bwMode="auto">
            <a:xfrm>
              <a:off x="75438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96" name="Straight Arrow Connector 195"/>
            <p:cNvCxnSpPr>
              <a:stCxn id="183" idx="3"/>
              <a:endCxn id="191" idx="1"/>
            </p:cNvCxnSpPr>
            <p:nvPr/>
          </p:nvCxnSpPr>
          <p:spPr bwMode="auto">
            <a:xfrm>
              <a:off x="6576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9" name="Straight Arrow Connector 198"/>
            <p:cNvCxnSpPr>
              <a:stCxn id="189" idx="3"/>
              <a:endCxn id="191" idx="1"/>
            </p:cNvCxnSpPr>
            <p:nvPr/>
          </p:nvCxnSpPr>
          <p:spPr bwMode="auto">
            <a:xfrm flipV="1">
              <a:off x="6576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p:cNvCxnSpPr>
              <a:stCxn id="185" idx="3"/>
              <a:endCxn id="191" idx="1"/>
            </p:cNvCxnSpPr>
            <p:nvPr/>
          </p:nvCxnSpPr>
          <p:spPr bwMode="auto">
            <a:xfrm>
              <a:off x="6576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5" name="Straight Arrow Connector 204"/>
            <p:cNvCxnSpPr>
              <a:endCxn id="191" idx="1"/>
            </p:cNvCxnSpPr>
            <p:nvPr/>
          </p:nvCxnSpPr>
          <p:spPr bwMode="auto">
            <a:xfrm flipV="1">
              <a:off x="6553200" y="5219700"/>
              <a:ext cx="357554"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83" name="AutoShape 8"/>
            <p:cNvSpPr>
              <a:spLocks noChangeArrowheads="1"/>
            </p:cNvSpPr>
            <p:nvPr/>
          </p:nvSpPr>
          <p:spPr bwMode="auto">
            <a:xfrm>
              <a:off x="6248400"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5" name="AutoShape 8"/>
            <p:cNvSpPr>
              <a:spLocks noChangeArrowheads="1"/>
            </p:cNvSpPr>
            <p:nvPr/>
          </p:nvSpPr>
          <p:spPr bwMode="auto">
            <a:xfrm>
              <a:off x="6248400"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7" name="AutoShape 8"/>
            <p:cNvSpPr>
              <a:spLocks noChangeArrowheads="1"/>
            </p:cNvSpPr>
            <p:nvPr/>
          </p:nvSpPr>
          <p:spPr bwMode="auto">
            <a:xfrm>
              <a:off x="6248400"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9" name="AutoShape 8"/>
            <p:cNvSpPr>
              <a:spLocks noChangeArrowheads="1"/>
            </p:cNvSpPr>
            <p:nvPr/>
          </p:nvSpPr>
          <p:spPr bwMode="auto">
            <a:xfrm>
              <a:off x="6248400"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214" name="Straight Arrow Connector 213"/>
            <p:cNvCxnSpPr>
              <a:stCxn id="195" idx="3"/>
              <a:endCxn id="184" idx="1"/>
            </p:cNvCxnSpPr>
            <p:nvPr/>
          </p:nvCxnSpPr>
          <p:spPr bwMode="auto">
            <a:xfrm flipV="1">
              <a:off x="7719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7" name="Straight Arrow Connector 216"/>
            <p:cNvCxnSpPr>
              <a:stCxn id="195" idx="3"/>
              <a:endCxn id="186" idx="1"/>
            </p:cNvCxnSpPr>
            <p:nvPr/>
          </p:nvCxnSpPr>
          <p:spPr bwMode="auto">
            <a:xfrm flipV="1">
              <a:off x="7719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0" name="Straight Arrow Connector 219"/>
            <p:cNvCxnSpPr>
              <a:stCxn id="195" idx="3"/>
              <a:endCxn id="188" idx="1"/>
            </p:cNvCxnSpPr>
            <p:nvPr/>
          </p:nvCxnSpPr>
          <p:spPr bwMode="auto">
            <a:xfrm>
              <a:off x="7719646" y="52197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3" name="Straight Arrow Connector 222"/>
            <p:cNvCxnSpPr>
              <a:stCxn id="195" idx="3"/>
              <a:endCxn id="190" idx="1"/>
            </p:cNvCxnSpPr>
            <p:nvPr/>
          </p:nvCxnSpPr>
          <p:spPr bwMode="auto">
            <a:xfrm>
              <a:off x="7719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226" name="Text Box 14"/>
            <p:cNvSpPr txBox="1">
              <a:spLocks noChangeArrowheads="1"/>
            </p:cNvSpPr>
            <p:nvPr/>
          </p:nvSpPr>
          <p:spPr bwMode="auto">
            <a:xfrm>
              <a:off x="6781800" y="5334000"/>
              <a:ext cx="990600" cy="390063"/>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work queue</a:t>
              </a:r>
            </a:p>
          </p:txBody>
        </p:sp>
      </p:grpSp>
      <p:sp>
        <p:nvSpPr>
          <p:cNvPr id="44" name="TextBox 43">
            <a:extLst>
              <a:ext uri="{FF2B5EF4-FFF2-40B4-BE49-F238E27FC236}">
                <a16:creationId xmlns:a16="http://schemas.microsoft.com/office/drawing/2014/main" id="{39B04B4F-72BB-476C-8B95-554EF853AFEB}"/>
              </a:ext>
            </a:extLst>
          </p:cNvPr>
          <p:cNvSpPr txBox="1"/>
          <p:nvPr/>
        </p:nvSpPr>
        <p:spPr>
          <a:xfrm>
            <a:off x="4841631" y="32492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9157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Difficulties</a:t>
            </a:r>
          </a:p>
        </p:txBody>
      </p:sp>
      <p:sp>
        <p:nvSpPr>
          <p:cNvPr id="3" name="Content Placeholder 2"/>
          <p:cNvSpPr>
            <a:spLocks noGrp="1"/>
          </p:cNvSpPr>
          <p:nvPr>
            <p:ph idx="1"/>
          </p:nvPr>
        </p:nvSpPr>
        <p:spPr/>
        <p:txBody>
          <a:bodyPr/>
          <a:lstStyle/>
          <a:p>
            <a:r>
              <a:rPr lang="en-US"/>
              <a:t>Concurrency is difficult to reason about</a:t>
            </a:r>
          </a:p>
          <a:p>
            <a:r>
              <a:rPr lang="en-US"/>
              <a:t>Concurrency is even more difficult to reason about</a:t>
            </a:r>
          </a:p>
          <a:p>
            <a:pPr lvl="1"/>
            <a:r>
              <a:rPr lang="en-US"/>
              <a:t>At the scale of datacenters and across datacenters</a:t>
            </a:r>
          </a:p>
          <a:p>
            <a:pPr lvl="1"/>
            <a:r>
              <a:rPr lang="en-US"/>
              <a:t>In the presence of failures</a:t>
            </a:r>
          </a:p>
          <a:p>
            <a:pPr lvl="1"/>
            <a:r>
              <a:rPr lang="en-US"/>
              <a:t>In terms of multiple interacting services</a:t>
            </a:r>
          </a:p>
          <a:p>
            <a:r>
              <a:rPr lang="en-US"/>
              <a:t>Debugging: Even more difficult</a:t>
            </a:r>
          </a:p>
          <a:p>
            <a:pPr eaLnBrk="1" hangingPunct="1"/>
            <a:r>
              <a:rPr lang="en-US"/>
              <a:t>The reality:</a:t>
            </a:r>
          </a:p>
          <a:p>
            <a:pPr lvl="1" eaLnBrk="1" hangingPunct="1"/>
            <a:r>
              <a:rPr lang="en-US"/>
              <a:t>Lots of one-off solutions, custom code</a:t>
            </a:r>
          </a:p>
          <a:p>
            <a:pPr lvl="1" eaLnBrk="1" hangingPunct="1"/>
            <a:r>
              <a:rPr lang="en-US"/>
              <a:t>Write you own dedicated library, then program with it</a:t>
            </a:r>
          </a:p>
          <a:p>
            <a:pPr lvl="1" eaLnBrk="1" hangingPunct="1"/>
            <a:r>
              <a:rPr lang="en-US"/>
              <a:t>Burden on the programmer to explicitly manage everything</a:t>
            </a:r>
          </a:p>
          <a:p>
            <a:endParaRPr lang="en-US"/>
          </a:p>
        </p:txBody>
      </p:sp>
    </p:spTree>
    <p:extLst>
      <p:ext uri="{BB962C8B-B14F-4D97-AF65-F5344CB8AC3E}">
        <p14:creationId xmlns:p14="http://schemas.microsoft.com/office/powerpoint/2010/main" val="145187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6.004-beta.png"/>
          <p:cNvPicPr>
            <a:picLocks noChangeAspect="1"/>
          </p:cNvPicPr>
          <p:nvPr/>
        </p:nvPicPr>
        <p:blipFill>
          <a:blip r:embed="rId2" cstate="print"/>
          <a:srcRect/>
          <a:stretch>
            <a:fillRect/>
          </a:stretch>
        </p:blipFill>
        <p:spPr bwMode="auto">
          <a:xfrm>
            <a:off x="2057401" y="76200"/>
            <a:ext cx="8031163" cy="6553200"/>
          </a:xfrm>
          <a:prstGeom prst="rect">
            <a:avLst/>
          </a:prstGeom>
          <a:noFill/>
          <a:ln w="9525">
            <a:noFill/>
            <a:miter lim="800000"/>
            <a:headEnd/>
            <a:tailEnd/>
          </a:ln>
        </p:spPr>
      </p:pic>
      <p:sp>
        <p:nvSpPr>
          <p:cNvPr id="4915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55F51"/>
                </a:solidFill>
                <a:effectLst/>
                <a:uLnTx/>
                <a:uFillTx/>
                <a:latin typeface="Century Schoolbook" panose="02040604050505020304"/>
                <a:ea typeface="+mn-ea"/>
                <a:cs typeface="+mn-cs"/>
              </a:rPr>
              <a:t>Source: MIT Open Courseware</a:t>
            </a:r>
          </a:p>
        </p:txBody>
      </p:sp>
    </p:spTree>
    <p:extLst>
      <p:ext uri="{BB962C8B-B14F-4D97-AF65-F5344CB8AC3E}">
        <p14:creationId xmlns:p14="http://schemas.microsoft.com/office/powerpoint/2010/main" val="1703965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6.004-beta.png"/>
          <p:cNvPicPr>
            <a:picLocks noChangeAspect="1"/>
          </p:cNvPicPr>
          <p:nvPr/>
        </p:nvPicPr>
        <p:blipFill>
          <a:blip r:embed="rId2" cstate="print"/>
          <a:srcRect/>
          <a:stretch>
            <a:fillRect/>
          </a:stretch>
        </p:blipFill>
        <p:spPr bwMode="auto">
          <a:xfrm>
            <a:off x="1905001" y="507608"/>
            <a:ext cx="1600199" cy="1305717"/>
          </a:xfrm>
          <a:prstGeom prst="rect">
            <a:avLst/>
          </a:prstGeom>
          <a:noFill/>
          <a:ln w="9525">
            <a:noFill/>
            <a:miter lim="800000"/>
            <a:headEnd/>
            <a:tailEnd/>
          </a:ln>
        </p:spPr>
      </p:pic>
      <p:sp>
        <p:nvSpPr>
          <p:cNvPr id="4915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55F51"/>
                </a:solidFill>
                <a:effectLst/>
                <a:uLnTx/>
                <a:uFillTx/>
                <a:latin typeface="Century Schoolbook" panose="02040604050505020304"/>
                <a:ea typeface="+mn-ea"/>
                <a:cs typeface="+mn-cs"/>
              </a:rPr>
              <a:t>Source: MIT Open Courseware</a:t>
            </a:r>
          </a:p>
        </p:txBody>
      </p:sp>
      <p:pic>
        <p:nvPicPr>
          <p:cNvPr id="5" name="Picture 2" descr="6.004-beta.png"/>
          <p:cNvPicPr>
            <a:picLocks noChangeAspect="1"/>
          </p:cNvPicPr>
          <p:nvPr/>
        </p:nvPicPr>
        <p:blipFill>
          <a:blip r:embed="rId2" cstate="print"/>
          <a:srcRect/>
          <a:stretch>
            <a:fillRect/>
          </a:stretch>
        </p:blipFill>
        <p:spPr bwMode="auto">
          <a:xfrm>
            <a:off x="3581401" y="507608"/>
            <a:ext cx="1600199" cy="1305717"/>
          </a:xfrm>
          <a:prstGeom prst="rect">
            <a:avLst/>
          </a:prstGeom>
          <a:noFill/>
          <a:ln w="9525">
            <a:noFill/>
            <a:miter lim="800000"/>
            <a:headEnd/>
            <a:tailEnd/>
          </a:ln>
        </p:spPr>
      </p:pic>
      <p:pic>
        <p:nvPicPr>
          <p:cNvPr id="6" name="Picture 2" descr="6.004-beta.png"/>
          <p:cNvPicPr>
            <a:picLocks noChangeAspect="1"/>
          </p:cNvPicPr>
          <p:nvPr/>
        </p:nvPicPr>
        <p:blipFill>
          <a:blip r:embed="rId2" cstate="print"/>
          <a:srcRect/>
          <a:stretch>
            <a:fillRect/>
          </a:stretch>
        </p:blipFill>
        <p:spPr bwMode="auto">
          <a:xfrm>
            <a:off x="5257802" y="507608"/>
            <a:ext cx="1600199" cy="1305717"/>
          </a:xfrm>
          <a:prstGeom prst="rect">
            <a:avLst/>
          </a:prstGeom>
          <a:noFill/>
          <a:ln w="9525">
            <a:noFill/>
            <a:miter lim="800000"/>
            <a:headEnd/>
            <a:tailEnd/>
          </a:ln>
        </p:spPr>
      </p:pic>
      <p:pic>
        <p:nvPicPr>
          <p:cNvPr id="7" name="Picture 2" descr="6.004-beta.png"/>
          <p:cNvPicPr>
            <a:picLocks noChangeAspect="1"/>
          </p:cNvPicPr>
          <p:nvPr/>
        </p:nvPicPr>
        <p:blipFill>
          <a:blip r:embed="rId2" cstate="print"/>
          <a:srcRect/>
          <a:stretch>
            <a:fillRect/>
          </a:stretch>
        </p:blipFill>
        <p:spPr bwMode="auto">
          <a:xfrm>
            <a:off x="6934202" y="507608"/>
            <a:ext cx="1600199" cy="1305717"/>
          </a:xfrm>
          <a:prstGeom prst="rect">
            <a:avLst/>
          </a:prstGeom>
          <a:noFill/>
          <a:ln w="9525">
            <a:noFill/>
            <a:miter lim="800000"/>
            <a:headEnd/>
            <a:tailEnd/>
          </a:ln>
        </p:spPr>
      </p:pic>
      <p:pic>
        <p:nvPicPr>
          <p:cNvPr id="8" name="Picture 2" descr="6.004-beta.png"/>
          <p:cNvPicPr>
            <a:picLocks noChangeAspect="1"/>
          </p:cNvPicPr>
          <p:nvPr/>
        </p:nvPicPr>
        <p:blipFill>
          <a:blip r:embed="rId2" cstate="print"/>
          <a:srcRect/>
          <a:stretch>
            <a:fillRect/>
          </a:stretch>
        </p:blipFill>
        <p:spPr bwMode="auto">
          <a:xfrm>
            <a:off x="8610602" y="502449"/>
            <a:ext cx="1600199" cy="1305717"/>
          </a:xfrm>
          <a:prstGeom prst="rect">
            <a:avLst/>
          </a:prstGeom>
          <a:noFill/>
          <a:ln w="9525">
            <a:noFill/>
            <a:miter lim="800000"/>
            <a:headEnd/>
            <a:tailEnd/>
          </a:ln>
        </p:spPr>
      </p:pic>
      <p:pic>
        <p:nvPicPr>
          <p:cNvPr id="9" name="Picture 2" descr="6.004-beta.png"/>
          <p:cNvPicPr>
            <a:picLocks noChangeAspect="1"/>
          </p:cNvPicPr>
          <p:nvPr/>
        </p:nvPicPr>
        <p:blipFill>
          <a:blip r:embed="rId2" cstate="print"/>
          <a:srcRect/>
          <a:stretch>
            <a:fillRect/>
          </a:stretch>
        </p:blipFill>
        <p:spPr bwMode="auto">
          <a:xfrm>
            <a:off x="1905001" y="1955408"/>
            <a:ext cx="1600199" cy="1305717"/>
          </a:xfrm>
          <a:prstGeom prst="rect">
            <a:avLst/>
          </a:prstGeom>
          <a:noFill/>
          <a:ln w="9525">
            <a:noFill/>
            <a:miter lim="800000"/>
            <a:headEnd/>
            <a:tailEnd/>
          </a:ln>
        </p:spPr>
      </p:pic>
      <p:pic>
        <p:nvPicPr>
          <p:cNvPr id="12" name="Picture 2" descr="6.004-beta.png"/>
          <p:cNvPicPr>
            <a:picLocks noChangeAspect="1"/>
          </p:cNvPicPr>
          <p:nvPr/>
        </p:nvPicPr>
        <p:blipFill>
          <a:blip r:embed="rId2" cstate="print"/>
          <a:srcRect/>
          <a:stretch>
            <a:fillRect/>
          </a:stretch>
        </p:blipFill>
        <p:spPr bwMode="auto">
          <a:xfrm>
            <a:off x="3581401" y="1955408"/>
            <a:ext cx="1600199" cy="1305717"/>
          </a:xfrm>
          <a:prstGeom prst="rect">
            <a:avLst/>
          </a:prstGeom>
          <a:noFill/>
          <a:ln w="9525">
            <a:noFill/>
            <a:miter lim="800000"/>
            <a:headEnd/>
            <a:tailEnd/>
          </a:ln>
        </p:spPr>
      </p:pic>
      <p:pic>
        <p:nvPicPr>
          <p:cNvPr id="13" name="Picture 2" descr="6.004-beta.png"/>
          <p:cNvPicPr>
            <a:picLocks noChangeAspect="1"/>
          </p:cNvPicPr>
          <p:nvPr/>
        </p:nvPicPr>
        <p:blipFill>
          <a:blip r:embed="rId2" cstate="print"/>
          <a:srcRect/>
          <a:stretch>
            <a:fillRect/>
          </a:stretch>
        </p:blipFill>
        <p:spPr bwMode="auto">
          <a:xfrm>
            <a:off x="5257802" y="1955408"/>
            <a:ext cx="1600199" cy="1305717"/>
          </a:xfrm>
          <a:prstGeom prst="rect">
            <a:avLst/>
          </a:prstGeom>
          <a:noFill/>
          <a:ln w="9525">
            <a:noFill/>
            <a:miter lim="800000"/>
            <a:headEnd/>
            <a:tailEnd/>
          </a:ln>
        </p:spPr>
      </p:pic>
      <p:pic>
        <p:nvPicPr>
          <p:cNvPr id="14" name="Picture 2" descr="6.004-beta.png"/>
          <p:cNvPicPr>
            <a:picLocks noChangeAspect="1"/>
          </p:cNvPicPr>
          <p:nvPr/>
        </p:nvPicPr>
        <p:blipFill>
          <a:blip r:embed="rId2" cstate="print"/>
          <a:srcRect/>
          <a:stretch>
            <a:fillRect/>
          </a:stretch>
        </p:blipFill>
        <p:spPr bwMode="auto">
          <a:xfrm>
            <a:off x="6934202" y="1955408"/>
            <a:ext cx="1600199" cy="1305717"/>
          </a:xfrm>
          <a:prstGeom prst="rect">
            <a:avLst/>
          </a:prstGeom>
          <a:noFill/>
          <a:ln w="9525">
            <a:noFill/>
            <a:miter lim="800000"/>
            <a:headEnd/>
            <a:tailEnd/>
          </a:ln>
        </p:spPr>
      </p:pic>
      <p:pic>
        <p:nvPicPr>
          <p:cNvPr id="15" name="Picture 2" descr="6.004-beta.png"/>
          <p:cNvPicPr>
            <a:picLocks noChangeAspect="1"/>
          </p:cNvPicPr>
          <p:nvPr/>
        </p:nvPicPr>
        <p:blipFill>
          <a:blip r:embed="rId2" cstate="print"/>
          <a:srcRect/>
          <a:stretch>
            <a:fillRect/>
          </a:stretch>
        </p:blipFill>
        <p:spPr bwMode="auto">
          <a:xfrm>
            <a:off x="8610602" y="1950249"/>
            <a:ext cx="1600199" cy="1305717"/>
          </a:xfrm>
          <a:prstGeom prst="rect">
            <a:avLst/>
          </a:prstGeom>
          <a:noFill/>
          <a:ln w="9525">
            <a:noFill/>
            <a:miter lim="800000"/>
            <a:headEnd/>
            <a:tailEnd/>
          </a:ln>
        </p:spPr>
      </p:pic>
      <p:pic>
        <p:nvPicPr>
          <p:cNvPr id="16" name="Picture 2" descr="6.004-beta.png"/>
          <p:cNvPicPr>
            <a:picLocks noChangeAspect="1"/>
          </p:cNvPicPr>
          <p:nvPr/>
        </p:nvPicPr>
        <p:blipFill>
          <a:blip r:embed="rId2" cstate="print"/>
          <a:srcRect/>
          <a:stretch>
            <a:fillRect/>
          </a:stretch>
        </p:blipFill>
        <p:spPr bwMode="auto">
          <a:xfrm>
            <a:off x="1905001" y="3418684"/>
            <a:ext cx="1600199" cy="1305717"/>
          </a:xfrm>
          <a:prstGeom prst="rect">
            <a:avLst/>
          </a:prstGeom>
          <a:noFill/>
          <a:ln w="9525">
            <a:noFill/>
            <a:miter lim="800000"/>
            <a:headEnd/>
            <a:tailEnd/>
          </a:ln>
        </p:spPr>
      </p:pic>
      <p:pic>
        <p:nvPicPr>
          <p:cNvPr id="17" name="Picture 2" descr="6.004-beta.png"/>
          <p:cNvPicPr>
            <a:picLocks noChangeAspect="1"/>
          </p:cNvPicPr>
          <p:nvPr/>
        </p:nvPicPr>
        <p:blipFill>
          <a:blip r:embed="rId2" cstate="print"/>
          <a:srcRect/>
          <a:stretch>
            <a:fillRect/>
          </a:stretch>
        </p:blipFill>
        <p:spPr bwMode="auto">
          <a:xfrm>
            <a:off x="3581401" y="3418684"/>
            <a:ext cx="1600199" cy="1305717"/>
          </a:xfrm>
          <a:prstGeom prst="rect">
            <a:avLst/>
          </a:prstGeom>
          <a:noFill/>
          <a:ln w="9525">
            <a:noFill/>
            <a:miter lim="800000"/>
            <a:headEnd/>
            <a:tailEnd/>
          </a:ln>
        </p:spPr>
      </p:pic>
      <p:pic>
        <p:nvPicPr>
          <p:cNvPr id="18" name="Picture 2" descr="6.004-beta.png"/>
          <p:cNvPicPr>
            <a:picLocks noChangeAspect="1"/>
          </p:cNvPicPr>
          <p:nvPr/>
        </p:nvPicPr>
        <p:blipFill>
          <a:blip r:embed="rId2" cstate="print"/>
          <a:srcRect/>
          <a:stretch>
            <a:fillRect/>
          </a:stretch>
        </p:blipFill>
        <p:spPr bwMode="auto">
          <a:xfrm>
            <a:off x="5257802" y="3418684"/>
            <a:ext cx="1600199" cy="1305717"/>
          </a:xfrm>
          <a:prstGeom prst="rect">
            <a:avLst/>
          </a:prstGeom>
          <a:noFill/>
          <a:ln w="9525">
            <a:noFill/>
            <a:miter lim="800000"/>
            <a:headEnd/>
            <a:tailEnd/>
          </a:ln>
        </p:spPr>
      </p:pic>
      <p:pic>
        <p:nvPicPr>
          <p:cNvPr id="19" name="Picture 2" descr="6.004-beta.png"/>
          <p:cNvPicPr>
            <a:picLocks noChangeAspect="1"/>
          </p:cNvPicPr>
          <p:nvPr/>
        </p:nvPicPr>
        <p:blipFill>
          <a:blip r:embed="rId2" cstate="print"/>
          <a:srcRect/>
          <a:stretch>
            <a:fillRect/>
          </a:stretch>
        </p:blipFill>
        <p:spPr bwMode="auto">
          <a:xfrm>
            <a:off x="6934202" y="3418684"/>
            <a:ext cx="1600199" cy="1305717"/>
          </a:xfrm>
          <a:prstGeom prst="rect">
            <a:avLst/>
          </a:prstGeom>
          <a:noFill/>
          <a:ln w="9525">
            <a:noFill/>
            <a:miter lim="800000"/>
            <a:headEnd/>
            <a:tailEnd/>
          </a:ln>
        </p:spPr>
      </p:pic>
      <p:pic>
        <p:nvPicPr>
          <p:cNvPr id="20" name="Picture 2" descr="6.004-beta.png"/>
          <p:cNvPicPr>
            <a:picLocks noChangeAspect="1"/>
          </p:cNvPicPr>
          <p:nvPr/>
        </p:nvPicPr>
        <p:blipFill>
          <a:blip r:embed="rId2" cstate="print"/>
          <a:srcRect/>
          <a:stretch>
            <a:fillRect/>
          </a:stretch>
        </p:blipFill>
        <p:spPr bwMode="auto">
          <a:xfrm>
            <a:off x="8610602" y="3413525"/>
            <a:ext cx="1600199" cy="1305717"/>
          </a:xfrm>
          <a:prstGeom prst="rect">
            <a:avLst/>
          </a:prstGeom>
          <a:noFill/>
          <a:ln w="9525">
            <a:noFill/>
            <a:miter lim="800000"/>
            <a:headEnd/>
            <a:tailEnd/>
          </a:ln>
        </p:spPr>
      </p:pic>
      <p:pic>
        <p:nvPicPr>
          <p:cNvPr id="21" name="Picture 2" descr="6.004-beta.png"/>
          <p:cNvPicPr>
            <a:picLocks noChangeAspect="1"/>
          </p:cNvPicPr>
          <p:nvPr/>
        </p:nvPicPr>
        <p:blipFill>
          <a:blip r:embed="rId2" cstate="print"/>
          <a:srcRect/>
          <a:stretch>
            <a:fillRect/>
          </a:stretch>
        </p:blipFill>
        <p:spPr bwMode="auto">
          <a:xfrm>
            <a:off x="1905001" y="4866484"/>
            <a:ext cx="1600199" cy="1305717"/>
          </a:xfrm>
          <a:prstGeom prst="rect">
            <a:avLst/>
          </a:prstGeom>
          <a:noFill/>
          <a:ln w="9525">
            <a:noFill/>
            <a:miter lim="800000"/>
            <a:headEnd/>
            <a:tailEnd/>
          </a:ln>
        </p:spPr>
      </p:pic>
      <p:pic>
        <p:nvPicPr>
          <p:cNvPr id="22" name="Picture 2" descr="6.004-beta.png"/>
          <p:cNvPicPr>
            <a:picLocks noChangeAspect="1"/>
          </p:cNvPicPr>
          <p:nvPr/>
        </p:nvPicPr>
        <p:blipFill>
          <a:blip r:embed="rId2" cstate="print"/>
          <a:srcRect/>
          <a:stretch>
            <a:fillRect/>
          </a:stretch>
        </p:blipFill>
        <p:spPr bwMode="auto">
          <a:xfrm>
            <a:off x="3581401" y="4866484"/>
            <a:ext cx="1600199" cy="1305717"/>
          </a:xfrm>
          <a:prstGeom prst="rect">
            <a:avLst/>
          </a:prstGeom>
          <a:noFill/>
          <a:ln w="9525">
            <a:noFill/>
            <a:miter lim="800000"/>
            <a:headEnd/>
            <a:tailEnd/>
          </a:ln>
        </p:spPr>
      </p:pic>
      <p:pic>
        <p:nvPicPr>
          <p:cNvPr id="23" name="Picture 2" descr="6.004-beta.png"/>
          <p:cNvPicPr>
            <a:picLocks noChangeAspect="1"/>
          </p:cNvPicPr>
          <p:nvPr/>
        </p:nvPicPr>
        <p:blipFill>
          <a:blip r:embed="rId2" cstate="print"/>
          <a:srcRect/>
          <a:stretch>
            <a:fillRect/>
          </a:stretch>
        </p:blipFill>
        <p:spPr bwMode="auto">
          <a:xfrm>
            <a:off x="5257802" y="4866484"/>
            <a:ext cx="1600199" cy="1305717"/>
          </a:xfrm>
          <a:prstGeom prst="rect">
            <a:avLst/>
          </a:prstGeom>
          <a:noFill/>
          <a:ln w="9525">
            <a:noFill/>
            <a:miter lim="800000"/>
            <a:headEnd/>
            <a:tailEnd/>
          </a:ln>
        </p:spPr>
      </p:pic>
      <p:pic>
        <p:nvPicPr>
          <p:cNvPr id="24" name="Picture 2" descr="6.004-beta.png"/>
          <p:cNvPicPr>
            <a:picLocks noChangeAspect="1"/>
          </p:cNvPicPr>
          <p:nvPr/>
        </p:nvPicPr>
        <p:blipFill>
          <a:blip r:embed="rId2" cstate="print"/>
          <a:srcRect/>
          <a:stretch>
            <a:fillRect/>
          </a:stretch>
        </p:blipFill>
        <p:spPr bwMode="auto">
          <a:xfrm>
            <a:off x="6934202" y="4866484"/>
            <a:ext cx="1600199" cy="1305717"/>
          </a:xfrm>
          <a:prstGeom prst="rect">
            <a:avLst/>
          </a:prstGeom>
          <a:noFill/>
          <a:ln w="9525">
            <a:noFill/>
            <a:miter lim="800000"/>
            <a:headEnd/>
            <a:tailEnd/>
          </a:ln>
        </p:spPr>
      </p:pic>
      <p:pic>
        <p:nvPicPr>
          <p:cNvPr id="25" name="Picture 2" descr="6.004-beta.png"/>
          <p:cNvPicPr>
            <a:picLocks noChangeAspect="1"/>
          </p:cNvPicPr>
          <p:nvPr/>
        </p:nvPicPr>
        <p:blipFill>
          <a:blip r:embed="rId2" cstate="print"/>
          <a:srcRect/>
          <a:stretch>
            <a:fillRect/>
          </a:stretch>
        </p:blipFill>
        <p:spPr bwMode="auto">
          <a:xfrm>
            <a:off x="8610602" y="4861325"/>
            <a:ext cx="1600199" cy="1305717"/>
          </a:xfrm>
          <a:prstGeom prst="rect">
            <a:avLst/>
          </a:prstGeom>
          <a:noFill/>
          <a:ln w="9525">
            <a:noFill/>
            <a:miter lim="800000"/>
            <a:headEnd/>
            <a:tailEnd/>
          </a:ln>
        </p:spPr>
      </p:pic>
      <p:sp>
        <p:nvSpPr>
          <p:cNvPr id="28" name="Multiply 27"/>
          <p:cNvSpPr/>
          <p:nvPr/>
        </p:nvSpPr>
        <p:spPr bwMode="auto">
          <a:xfrm>
            <a:off x="2743200" y="0"/>
            <a:ext cx="6629400" cy="6629400"/>
          </a:xfrm>
          <a:prstGeom prst="mathMultiply">
            <a:avLst>
              <a:gd name="adj1" fmla="val 12392"/>
            </a:avLst>
          </a:prstGeom>
          <a:solidFill>
            <a:srgbClr val="FF0000"/>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0854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dissolve">
                                      <p:cBhvr>
                                        <p:cTn id="7" dur="500"/>
                                        <p:tgtEl>
                                          <p:spTgt spid="4915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24" y="0"/>
            <a:ext cx="10289572" cy="6858000"/>
          </a:xfrm>
          <a:prstGeom prst="rect">
            <a:avLst/>
          </a:prstGeom>
        </p:spPr>
      </p:pic>
      <p:sp>
        <p:nvSpPr>
          <p:cNvPr id="3" name="TextBox 4"/>
          <p:cNvSpPr txBox="1">
            <a:spLocks noChangeArrowheads="1"/>
          </p:cNvSpPr>
          <p:nvPr/>
        </p:nvSpPr>
        <p:spPr bwMode="auto">
          <a:xfrm>
            <a:off x="1524001" y="6611939"/>
            <a:ext cx="1075773" cy="246221"/>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Schoolbook" panose="02040604050505020304"/>
                <a:ea typeface="+mn-ea"/>
                <a:cs typeface="+mn-cs"/>
              </a:rPr>
              <a:t>Source: Google</a:t>
            </a:r>
          </a:p>
        </p:txBody>
      </p:sp>
      <p:sp>
        <p:nvSpPr>
          <p:cNvPr id="4" name="Text Box 4"/>
          <p:cNvSpPr txBox="1">
            <a:spLocks noChangeArrowheads="1"/>
          </p:cNvSpPr>
          <p:nvPr/>
        </p:nvSpPr>
        <p:spPr bwMode="auto">
          <a:xfrm>
            <a:off x="1136073" y="542637"/>
            <a:ext cx="9144000" cy="70788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2060"/>
                </a:solidFill>
                <a:effectLst/>
                <a:uLnTx/>
                <a:uFillTx/>
                <a:latin typeface="Century Schoolbook" panose="02040604050505020304"/>
                <a:ea typeface="+mn-ea"/>
                <a:cs typeface="Gill Sans"/>
              </a:rPr>
              <a:t>The datacenter is the computer!</a:t>
            </a:r>
          </a:p>
        </p:txBody>
      </p:sp>
    </p:spTree>
    <p:extLst>
      <p:ext uri="{BB962C8B-B14F-4D97-AF65-F5344CB8AC3E}">
        <p14:creationId xmlns:p14="http://schemas.microsoft.com/office/powerpoint/2010/main" val="31432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datacenter </a:t>
            </a:r>
            <a:r>
              <a:rPr lang="en-US" i="1"/>
              <a:t>is</a:t>
            </a:r>
            <a:r>
              <a:rPr lang="en-US"/>
              <a:t> the computer</a:t>
            </a:r>
          </a:p>
        </p:txBody>
      </p:sp>
      <p:sp>
        <p:nvSpPr>
          <p:cNvPr id="3" name="Content Placeholder 2"/>
          <p:cNvSpPr>
            <a:spLocks noGrp="1"/>
          </p:cNvSpPr>
          <p:nvPr>
            <p:ph idx="1"/>
          </p:nvPr>
        </p:nvSpPr>
        <p:spPr/>
        <p:txBody>
          <a:bodyPr/>
          <a:lstStyle/>
          <a:p>
            <a:r>
              <a:rPr lang="en-US"/>
              <a:t>It’s all about the right level of abstraction</a:t>
            </a:r>
          </a:p>
          <a:p>
            <a:pPr lvl="1"/>
            <a:r>
              <a:rPr lang="en-US"/>
              <a:t>Moving beyond the von Neumann architecture</a:t>
            </a:r>
          </a:p>
          <a:p>
            <a:pPr lvl="1"/>
            <a:r>
              <a:rPr lang="en-US"/>
              <a:t>What’s the “instruction set” of the datacenter computer?</a:t>
            </a:r>
          </a:p>
          <a:p>
            <a:pPr lvl="1"/>
            <a:endParaRPr lang="en-US"/>
          </a:p>
          <a:p>
            <a:r>
              <a:rPr lang="en-US"/>
              <a:t>Hide system-level details from the developers</a:t>
            </a:r>
          </a:p>
          <a:p>
            <a:pPr lvl="1"/>
            <a:r>
              <a:rPr lang="en-US"/>
              <a:t>No more race conditions, lock contention, etc.</a:t>
            </a:r>
          </a:p>
          <a:p>
            <a:pPr lvl="1"/>
            <a:r>
              <a:rPr lang="en-US"/>
              <a:t>No need to explicitly worry about reliability, fault tolerance, etc.</a:t>
            </a:r>
          </a:p>
          <a:p>
            <a:pPr lvl="1"/>
            <a:endParaRPr lang="en-US"/>
          </a:p>
          <a:p>
            <a:r>
              <a:rPr lang="en-US"/>
              <a:t>Separating the </a:t>
            </a:r>
            <a:r>
              <a:rPr lang="en-US" i="1"/>
              <a:t>what</a:t>
            </a:r>
            <a:r>
              <a:rPr lang="en-US"/>
              <a:t> from the </a:t>
            </a:r>
            <a:r>
              <a:rPr lang="en-US" i="1"/>
              <a:t>how</a:t>
            </a:r>
            <a:endParaRPr lang="en-US"/>
          </a:p>
          <a:p>
            <a:pPr lvl="1"/>
            <a:r>
              <a:rPr lang="en-US"/>
              <a:t>Developer specifies the computation that needs to be performed</a:t>
            </a:r>
          </a:p>
          <a:p>
            <a:pPr lvl="1"/>
            <a:r>
              <a:rPr lang="en-US"/>
              <a:t>Execution framework (“runtime”) handles actual execution</a:t>
            </a:r>
          </a:p>
          <a:p>
            <a:endParaRPr lang="en-US"/>
          </a:p>
        </p:txBody>
      </p:sp>
    </p:spTree>
    <p:extLst>
      <p:ext uri="{BB962C8B-B14F-4D97-AF65-F5344CB8AC3E}">
        <p14:creationId xmlns:p14="http://schemas.microsoft.com/office/powerpoint/2010/main" val="1553875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Evaluation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1963789"/>
              </p:ext>
            </p:extLst>
          </p:nvPr>
        </p:nvGraphicFramePr>
        <p:xfrm>
          <a:off x="976744" y="2292350"/>
          <a:ext cx="9746675" cy="1421282"/>
        </p:xfrm>
        <a:graphic>
          <a:graphicData uri="http://schemas.openxmlformats.org/drawingml/2006/table">
            <a:tbl>
              <a:tblPr firstRow="1" bandRow="1">
                <a:tableStyleId>{5C22544A-7EE6-4342-B048-85BDC9FD1C3A}</a:tableStyleId>
              </a:tblPr>
              <a:tblGrid>
                <a:gridCol w="3473958">
                  <a:extLst>
                    <a:ext uri="{9D8B030D-6E8A-4147-A177-3AD203B41FA5}">
                      <a16:colId xmlns:a16="http://schemas.microsoft.com/office/drawing/2014/main" val="3571513758"/>
                    </a:ext>
                  </a:extLst>
                </a:gridCol>
                <a:gridCol w="1567543">
                  <a:extLst>
                    <a:ext uri="{9D8B030D-6E8A-4147-A177-3AD203B41FA5}">
                      <a16:colId xmlns:a16="http://schemas.microsoft.com/office/drawing/2014/main" val="3372879463"/>
                    </a:ext>
                  </a:extLst>
                </a:gridCol>
                <a:gridCol w="4705174">
                  <a:extLst>
                    <a:ext uri="{9D8B030D-6E8A-4147-A177-3AD203B41FA5}">
                      <a16:colId xmlns:a16="http://schemas.microsoft.com/office/drawing/2014/main" val="1045499095"/>
                    </a:ext>
                  </a:extLst>
                </a:gridCol>
              </a:tblGrid>
              <a:tr h="369878">
                <a:tc>
                  <a:txBody>
                    <a:bodyPr/>
                    <a:lstStyle/>
                    <a:p>
                      <a:r>
                        <a:rPr lang="en-IN"/>
                        <a:t>Type</a:t>
                      </a:r>
                    </a:p>
                  </a:txBody>
                  <a:tcPr/>
                </a:tc>
                <a:tc>
                  <a:txBody>
                    <a:bodyPr/>
                    <a:lstStyle/>
                    <a:p>
                      <a:r>
                        <a:rPr lang="en-IN"/>
                        <a:t># times</a:t>
                      </a:r>
                    </a:p>
                  </a:txBody>
                  <a:tcPr/>
                </a:tc>
                <a:tc>
                  <a:txBody>
                    <a:bodyPr/>
                    <a:lstStyle/>
                    <a:p>
                      <a:r>
                        <a:rPr lang="en-IN"/>
                        <a:t>Break-up (mid point: Mid</a:t>
                      </a:r>
                      <a:r>
                        <a:rPr lang="en-IN" baseline="0"/>
                        <a:t> February</a:t>
                      </a:r>
                      <a:r>
                        <a:rPr lang="en-IN"/>
                        <a:t>)</a:t>
                      </a:r>
                    </a:p>
                  </a:txBody>
                  <a:tcPr/>
                </a:tc>
                <a:extLst>
                  <a:ext uri="{0D108BD9-81ED-4DB2-BD59-A6C34878D82A}">
                    <a16:rowId xmlns:a16="http://schemas.microsoft.com/office/drawing/2014/main" val="2450874579"/>
                  </a:ext>
                </a:extLst>
              </a:tr>
              <a:tr h="525702">
                <a:tc>
                  <a:txBody>
                    <a:bodyPr/>
                    <a:lstStyle/>
                    <a:p>
                      <a:r>
                        <a:rPr lang="en-IN"/>
                        <a:t>Written Test</a:t>
                      </a:r>
                    </a:p>
                  </a:txBody>
                  <a:tcPr/>
                </a:tc>
                <a:tc>
                  <a:txBody>
                    <a:bodyPr/>
                    <a:lstStyle/>
                    <a:p>
                      <a:r>
                        <a:rPr lang="en-IN"/>
                        <a:t>2</a:t>
                      </a:r>
                    </a:p>
                  </a:txBody>
                  <a:tcPr/>
                </a:tc>
                <a:tc>
                  <a:txBody>
                    <a:bodyPr/>
                    <a:lstStyle/>
                    <a:p>
                      <a:r>
                        <a:rPr lang="en-IN"/>
                        <a:t>1 + 1</a:t>
                      </a:r>
                    </a:p>
                  </a:txBody>
                  <a:tcPr/>
                </a:tc>
                <a:extLst>
                  <a:ext uri="{0D108BD9-81ED-4DB2-BD59-A6C34878D82A}">
                    <a16:rowId xmlns:a16="http://schemas.microsoft.com/office/drawing/2014/main" val="2461310929"/>
                  </a:ext>
                </a:extLst>
              </a:tr>
              <a:tr h="525702">
                <a:tc>
                  <a:txBody>
                    <a:bodyPr/>
                    <a:lstStyle/>
                    <a:p>
                      <a:r>
                        <a:rPr lang="en-IN"/>
                        <a:t>Programming</a:t>
                      </a:r>
                      <a:r>
                        <a:rPr lang="en-IN" baseline="0"/>
                        <a:t> Assignment</a:t>
                      </a:r>
                      <a:endParaRPr lang="en-IN"/>
                    </a:p>
                  </a:txBody>
                  <a:tcPr/>
                </a:tc>
                <a:tc>
                  <a:txBody>
                    <a:bodyPr/>
                    <a:lstStyle/>
                    <a:p>
                      <a:r>
                        <a:rPr lang="en-US"/>
                        <a:t>4</a:t>
                      </a:r>
                      <a:endParaRPr lang="en-IN"/>
                    </a:p>
                  </a:txBody>
                  <a:tcPr/>
                </a:tc>
                <a:tc>
                  <a:txBody>
                    <a:bodyPr/>
                    <a:lstStyle/>
                    <a:p>
                      <a:r>
                        <a:rPr lang="en-IN"/>
                        <a:t>2 + 2</a:t>
                      </a:r>
                    </a:p>
                  </a:txBody>
                  <a:tcPr/>
                </a:tc>
                <a:extLst>
                  <a:ext uri="{0D108BD9-81ED-4DB2-BD59-A6C34878D82A}">
                    <a16:rowId xmlns:a16="http://schemas.microsoft.com/office/drawing/2014/main" val="1751670049"/>
                  </a:ext>
                </a:extLst>
              </a:tr>
            </a:tbl>
          </a:graphicData>
        </a:graphic>
      </p:graphicFrame>
    </p:spTree>
    <p:extLst>
      <p:ext uri="{BB962C8B-B14F-4D97-AF65-F5344CB8AC3E}">
        <p14:creationId xmlns:p14="http://schemas.microsoft.com/office/powerpoint/2010/main" val="358117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Grading Policy</a:t>
            </a:r>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2077148164"/>
              </p:ext>
            </p:extLst>
          </p:nvPr>
        </p:nvGraphicFramePr>
        <p:xfrm>
          <a:off x="976743" y="2161308"/>
          <a:ext cx="9706808" cy="1109634"/>
        </p:xfrm>
        <a:graphic>
          <a:graphicData uri="http://schemas.openxmlformats.org/drawingml/2006/table">
            <a:tbl>
              <a:tblPr firstRow="1" bandRow="1">
                <a:tableStyleId>{5C22544A-7EE6-4342-B048-85BDC9FD1C3A}</a:tableStyleId>
              </a:tblPr>
              <a:tblGrid>
                <a:gridCol w="7204656">
                  <a:extLst>
                    <a:ext uri="{9D8B030D-6E8A-4147-A177-3AD203B41FA5}">
                      <a16:colId xmlns:a16="http://schemas.microsoft.com/office/drawing/2014/main" val="3571513758"/>
                    </a:ext>
                  </a:extLst>
                </a:gridCol>
                <a:gridCol w="2502152">
                  <a:extLst>
                    <a:ext uri="{9D8B030D-6E8A-4147-A177-3AD203B41FA5}">
                      <a16:colId xmlns:a16="http://schemas.microsoft.com/office/drawing/2014/main" val="3372879463"/>
                    </a:ext>
                  </a:extLst>
                </a:gridCol>
              </a:tblGrid>
              <a:tr h="369878">
                <a:tc>
                  <a:txBody>
                    <a:bodyPr/>
                    <a:lstStyle/>
                    <a:p>
                      <a:r>
                        <a:rPr lang="en-IN"/>
                        <a:t>Type</a:t>
                      </a:r>
                    </a:p>
                  </a:txBody>
                  <a:tcPr/>
                </a:tc>
                <a:tc>
                  <a:txBody>
                    <a:bodyPr/>
                    <a:lstStyle/>
                    <a:p>
                      <a:r>
                        <a:rPr lang="en-IN"/>
                        <a:t>Weightage (%)</a:t>
                      </a:r>
                    </a:p>
                  </a:txBody>
                  <a:tcPr/>
                </a:tc>
                <a:extLst>
                  <a:ext uri="{0D108BD9-81ED-4DB2-BD59-A6C34878D82A}">
                    <a16:rowId xmlns:a16="http://schemas.microsoft.com/office/drawing/2014/main" val="2450874579"/>
                  </a:ext>
                </a:extLst>
              </a:tr>
              <a:tr h="369878">
                <a:tc>
                  <a:txBody>
                    <a:bodyPr/>
                    <a:lstStyle/>
                    <a:p>
                      <a:r>
                        <a:rPr lang="en-IN"/>
                        <a:t>Written Test</a:t>
                      </a:r>
                    </a:p>
                  </a:txBody>
                  <a:tcPr/>
                </a:tc>
                <a:tc>
                  <a:txBody>
                    <a:bodyPr/>
                    <a:lstStyle/>
                    <a:p>
                      <a:r>
                        <a:rPr lang="en-IN"/>
                        <a:t>60 (equally divided)</a:t>
                      </a:r>
                    </a:p>
                  </a:txBody>
                  <a:tcPr/>
                </a:tc>
                <a:extLst>
                  <a:ext uri="{0D108BD9-81ED-4DB2-BD59-A6C34878D82A}">
                    <a16:rowId xmlns:a16="http://schemas.microsoft.com/office/drawing/2014/main" val="2461310929"/>
                  </a:ext>
                </a:extLst>
              </a:tr>
              <a:tr h="369878">
                <a:tc>
                  <a:txBody>
                    <a:bodyPr/>
                    <a:lstStyle/>
                    <a:p>
                      <a:r>
                        <a:rPr lang="en-IN"/>
                        <a:t>Programming</a:t>
                      </a:r>
                      <a:r>
                        <a:rPr lang="en-IN" baseline="0"/>
                        <a:t> </a:t>
                      </a:r>
                      <a:r>
                        <a:rPr lang="en-IN"/>
                        <a:t>Assignments</a:t>
                      </a:r>
                    </a:p>
                  </a:txBody>
                  <a:tcPr/>
                </a:tc>
                <a:tc>
                  <a:txBody>
                    <a:bodyPr/>
                    <a:lstStyle/>
                    <a:p>
                      <a:r>
                        <a:rPr lang="en-IN"/>
                        <a:t>40</a:t>
                      </a:r>
                    </a:p>
                  </a:txBody>
                  <a:tcPr/>
                </a:tc>
                <a:extLst>
                  <a:ext uri="{0D108BD9-81ED-4DB2-BD59-A6C34878D82A}">
                    <a16:rowId xmlns:a16="http://schemas.microsoft.com/office/drawing/2014/main" val="1071186766"/>
                  </a:ext>
                </a:extLst>
              </a:tr>
            </a:tbl>
          </a:graphicData>
        </a:graphic>
      </p:graphicFrame>
    </p:spTree>
    <p:extLst>
      <p:ext uri="{BB962C8B-B14F-4D97-AF65-F5344CB8AC3E}">
        <p14:creationId xmlns:p14="http://schemas.microsoft.com/office/powerpoint/2010/main" val="2002882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Hands-on/Tutorial Session</a:t>
            </a:r>
          </a:p>
        </p:txBody>
      </p:sp>
      <p:sp>
        <p:nvSpPr>
          <p:cNvPr id="3" name="Content Placeholder 2"/>
          <p:cNvSpPr>
            <a:spLocks noGrp="1"/>
          </p:cNvSpPr>
          <p:nvPr>
            <p:ph idx="1"/>
          </p:nvPr>
        </p:nvSpPr>
        <p:spPr>
          <a:xfrm>
            <a:off x="838200" y="1471748"/>
            <a:ext cx="10515600" cy="5227631"/>
          </a:xfrm>
        </p:spPr>
        <p:txBody>
          <a:bodyPr/>
          <a:lstStyle/>
          <a:p>
            <a:r>
              <a:rPr lang="en-IN"/>
              <a:t>There will be several hands-on/tutorial session</a:t>
            </a:r>
          </a:p>
          <a:p>
            <a:r>
              <a:rPr lang="en-IN"/>
              <a:t>It will cover (expected)</a:t>
            </a:r>
          </a:p>
          <a:p>
            <a:pPr lvl="1"/>
            <a:r>
              <a:rPr lang="en-IN"/>
              <a:t>Using Hadoop</a:t>
            </a:r>
          </a:p>
          <a:p>
            <a:pPr lvl="1"/>
            <a:r>
              <a:rPr lang="en-IN"/>
              <a:t>Dealing with distributed data storage</a:t>
            </a:r>
          </a:p>
          <a:p>
            <a:pPr lvl="1"/>
            <a:r>
              <a:rPr lang="en-US"/>
              <a:t>Apache </a:t>
            </a:r>
            <a:r>
              <a:rPr lang="en-US" err="1"/>
              <a:t>Hbase</a:t>
            </a:r>
            <a:endParaRPr lang="en-IN"/>
          </a:p>
          <a:p>
            <a:pPr lvl="1"/>
            <a:r>
              <a:rPr lang="en-IN" err="1"/>
              <a:t>Mapreduce</a:t>
            </a:r>
            <a:r>
              <a:rPr lang="en-IN"/>
              <a:t> programming with Hadoop </a:t>
            </a:r>
          </a:p>
          <a:p>
            <a:pPr lvl="1"/>
            <a:r>
              <a:rPr lang="en-US"/>
              <a:t>Functional Programming: Python &amp; Scala</a:t>
            </a:r>
            <a:endParaRPr lang="en-IN"/>
          </a:p>
          <a:p>
            <a:pPr lvl="1"/>
            <a:r>
              <a:rPr lang="en-IN"/>
              <a:t>Spark </a:t>
            </a:r>
          </a:p>
          <a:p>
            <a:pPr lvl="2"/>
            <a:r>
              <a:rPr lang="en-IN"/>
              <a:t>Basics</a:t>
            </a:r>
          </a:p>
          <a:p>
            <a:pPr lvl="2"/>
            <a:r>
              <a:rPr lang="en-IN"/>
              <a:t>Streaming data</a:t>
            </a:r>
          </a:p>
          <a:p>
            <a:pPr lvl="2"/>
            <a:r>
              <a:rPr lang="en-IN"/>
              <a:t>Relational data</a:t>
            </a:r>
          </a:p>
          <a:p>
            <a:pPr lvl="2"/>
            <a:r>
              <a:rPr lang="en-IN"/>
              <a:t>Graph data</a:t>
            </a:r>
          </a:p>
          <a:p>
            <a:pPr lvl="1"/>
            <a:r>
              <a:rPr lang="en-US"/>
              <a:t>High level language: PIG Latin</a:t>
            </a:r>
            <a:endParaRPr lang="en-IN"/>
          </a:p>
        </p:txBody>
      </p:sp>
    </p:spTree>
    <p:extLst>
      <p:ext uri="{BB962C8B-B14F-4D97-AF65-F5344CB8AC3E}">
        <p14:creationId xmlns:p14="http://schemas.microsoft.com/office/powerpoint/2010/main" val="356488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Programming Assignments</a:t>
            </a:r>
          </a:p>
        </p:txBody>
      </p:sp>
      <p:sp>
        <p:nvSpPr>
          <p:cNvPr id="3" name="Content Placeholder 2"/>
          <p:cNvSpPr>
            <a:spLocks noGrp="1"/>
          </p:cNvSpPr>
          <p:nvPr>
            <p:ph idx="1"/>
          </p:nvPr>
        </p:nvSpPr>
        <p:spPr/>
        <p:txBody>
          <a:bodyPr/>
          <a:lstStyle/>
          <a:p>
            <a:r>
              <a:rPr lang="en-IN"/>
              <a:t>Objectives</a:t>
            </a:r>
          </a:p>
          <a:p>
            <a:pPr lvl="1"/>
            <a:r>
              <a:rPr lang="en-IN"/>
              <a:t>Make you familiar with basics of big data processing technologies</a:t>
            </a:r>
          </a:p>
          <a:p>
            <a:pPr lvl="1"/>
            <a:endParaRPr lang="en-IN"/>
          </a:p>
          <a:p>
            <a:pPr lvl="1"/>
            <a:r>
              <a:rPr lang="en-IN"/>
              <a:t>Gain experience with algorithm/program design for big data</a:t>
            </a:r>
          </a:p>
          <a:p>
            <a:pPr lvl="1"/>
            <a:endParaRPr lang="en-IN"/>
          </a:p>
          <a:p>
            <a:r>
              <a:rPr lang="en-IN"/>
              <a:t>Submission </a:t>
            </a:r>
          </a:p>
          <a:p>
            <a:pPr lvl="1"/>
            <a:r>
              <a:rPr lang="en-IN"/>
              <a:t>Through </a:t>
            </a:r>
            <a:r>
              <a:rPr lang="en-IN" err="1"/>
              <a:t>moodle</a:t>
            </a:r>
            <a:r>
              <a:rPr lang="en-IN"/>
              <a:t> (link will be provided)</a:t>
            </a:r>
          </a:p>
          <a:p>
            <a:pPr lvl="1"/>
            <a:r>
              <a:rPr lang="en-IN"/>
              <a:t>Typical deadline</a:t>
            </a:r>
          </a:p>
          <a:p>
            <a:pPr lvl="2"/>
            <a:r>
              <a:rPr lang="en-IN"/>
              <a:t>10-15 days (depending upon the complexity of the assignment)</a:t>
            </a:r>
          </a:p>
        </p:txBody>
      </p:sp>
    </p:spTree>
    <p:extLst>
      <p:ext uri="{BB962C8B-B14F-4D97-AF65-F5344CB8AC3E}">
        <p14:creationId xmlns:p14="http://schemas.microsoft.com/office/powerpoint/2010/main" val="292370922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7" ma:contentTypeDescription="Create a new document." ma:contentTypeScope="" ma:versionID="5a23e919a1359a5481fba844b59c6718">
  <xsd:schema xmlns:xsd="http://www.w3.org/2001/XMLSchema" xmlns:xs="http://www.w3.org/2001/XMLSchema" xmlns:p="http://schemas.microsoft.com/office/2006/metadata/properties" xmlns:ns2="f4f41830-a3a6-4385-8543-65e908e34dde" xmlns:ns3="eb720b27-d539-49d1-94c8-a7395998307e" targetNamespace="http://schemas.microsoft.com/office/2006/metadata/properties" ma:root="true" ma:fieldsID="106e160d00b736d64647467787e6f07e" ns2:_="" ns3:_="">
    <xsd:import namespace="f4f41830-a3a6-4385-8543-65e908e34dde"/>
    <xsd:import namespace="eb720b27-d539-49d1-94c8-a739599830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720b27-d539-49d1-94c8-a7395998307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D84987-588D-4690-9F43-77FF7039DAD9}">
  <ds:schemaRefs>
    <ds:schemaRef ds:uri="eb720b27-d539-49d1-94c8-a7395998307e"/>
    <ds:schemaRef ds:uri="f4f41830-a3a6-4385-8543-65e908e34d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B6864A-16AA-4518-8AD9-2E5C92AD9708}">
  <ds:schemaRefs>
    <ds:schemaRef ds:uri="http://schemas.microsoft.com/sharepoint/v3/contenttype/forms"/>
  </ds:schemaRefs>
</ds:datastoreItem>
</file>

<file path=customXml/itemProps3.xml><?xml version="1.0" encoding="utf-8"?>
<ds:datastoreItem xmlns:ds="http://schemas.openxmlformats.org/officeDocument/2006/customXml" ds:itemID="{D431D29A-1C3B-4887-B38D-567F08763FD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57</Slides>
  <Notes>4</Notes>
  <HiddenSlides>0</HiddenSlides>
  <ScaleCrop>false</ScaleCrop>
  <HeadingPairs>
    <vt:vector size="4" baseType="variant">
      <vt:variant>
        <vt:lpstr>Theme</vt:lpstr>
      </vt:variant>
      <vt:variant>
        <vt:i4>4</vt:i4>
      </vt:variant>
      <vt:variant>
        <vt:lpstr>Slide Titles</vt:lpstr>
      </vt:variant>
      <vt:variant>
        <vt:i4>57</vt:i4>
      </vt:variant>
    </vt:vector>
  </HeadingPairs>
  <TitlesOfParts>
    <vt:vector size="61" baseType="lpstr">
      <vt:lpstr>Office Theme</vt:lpstr>
      <vt:lpstr>Default Design</vt:lpstr>
      <vt:lpstr>1_Default Design</vt:lpstr>
      <vt:lpstr>2_Default Design</vt:lpstr>
      <vt:lpstr>Big Data Processing</vt:lpstr>
      <vt:lpstr>Today’s topics</vt:lpstr>
      <vt:lpstr>Course Information</vt:lpstr>
      <vt:lpstr>Teacher</vt:lpstr>
      <vt:lpstr>Prerequisites</vt:lpstr>
      <vt:lpstr>Evaluation Policy</vt:lpstr>
      <vt:lpstr>Grading Policy</vt:lpstr>
      <vt:lpstr>Hands-on/Tutorial Session</vt:lpstr>
      <vt:lpstr>Programming Assignments</vt:lpstr>
      <vt:lpstr>Groups for Assignments</vt:lpstr>
      <vt:lpstr>What can you expect from this course?</vt:lpstr>
      <vt:lpstr>Important Notes</vt:lpstr>
      <vt:lpstr>Books</vt:lpstr>
      <vt:lpstr>Introduction to Big Data</vt:lpstr>
      <vt:lpstr>PowerPoint Presentation</vt:lpstr>
      <vt:lpstr>How much data? </vt:lpstr>
      <vt:lpstr>How much data? </vt:lpstr>
      <vt:lpstr>How much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Virtuous Product Cycle</vt:lpstr>
      <vt:lpstr>PowerPoint Presentation</vt:lpstr>
      <vt:lpstr>PowerPoint Presentation</vt:lpstr>
      <vt:lpstr>PowerPoint Presentation</vt:lpstr>
      <vt:lpstr>PowerPoint Presentation</vt:lpstr>
      <vt:lpstr>What is the Goal of Big Data Processing?</vt:lpstr>
      <vt:lpstr>Two Common Routes to Scalability</vt:lpstr>
      <vt:lpstr>An Example: Data Clustering</vt:lpstr>
      <vt:lpstr>K-means: Illustration</vt:lpstr>
      <vt:lpstr>K-means: Initialize centers randomly</vt:lpstr>
      <vt:lpstr>K-means: assign points to nearest center</vt:lpstr>
      <vt:lpstr>K-means: readjust centers</vt:lpstr>
      <vt:lpstr>K-means: assign points to nearest center</vt:lpstr>
      <vt:lpstr>K-means: readjust centers</vt:lpstr>
      <vt:lpstr>K-means: The Expensive part</vt:lpstr>
      <vt:lpstr>Solution 1: Improving Algorithmic Efficiency </vt:lpstr>
      <vt:lpstr> Illustration: Sampling based k-mean </vt:lpstr>
      <vt:lpstr>Solution 2: Parallel Processing</vt:lpstr>
      <vt:lpstr>Pros and Cons</vt:lpstr>
      <vt:lpstr>PowerPoint Presentation</vt:lpstr>
      <vt:lpstr>Divide and Conquer: the good, old and reliable friend</vt:lpstr>
      <vt:lpstr>What are the Challenges?</vt:lpstr>
      <vt:lpstr>Common Theme?</vt:lpstr>
      <vt:lpstr>PowerPoint Presentation</vt:lpstr>
      <vt:lpstr>Managing Multiple Workers</vt:lpstr>
      <vt:lpstr>Current Tools</vt:lpstr>
      <vt:lpstr>Some Difficulties</vt:lpstr>
      <vt:lpstr>PowerPoint Presentation</vt:lpstr>
      <vt:lpstr>PowerPoint Presentation</vt:lpstr>
      <vt:lpstr>PowerPoint Presentation</vt:lpstr>
      <vt:lpstr>The datacenter is the computer</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Processing</dc:title>
  <dc:creator>jiaul paik</dc:creator>
  <cp:revision>1</cp:revision>
  <dcterms:created xsi:type="dcterms:W3CDTF">2020-05-13T23:12:08Z</dcterms:created>
  <dcterms:modified xsi:type="dcterms:W3CDTF">2022-02-20T05:29:48Z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